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11"/>
  </p:notesMasterIdLst>
  <p:sldIdLst>
    <p:sldId id="565" r:id="rId5"/>
    <p:sldId id="450" r:id="rId6"/>
    <p:sldId id="660" r:id="rId7"/>
    <p:sldId id="389" r:id="rId8"/>
    <p:sldId id="512" r:id="rId9"/>
    <p:sldId id="513" r:id="rId10"/>
    <p:sldId id="514" r:id="rId11"/>
    <p:sldId id="516" r:id="rId12"/>
    <p:sldId id="521" r:id="rId13"/>
    <p:sldId id="517" r:id="rId14"/>
    <p:sldId id="518" r:id="rId15"/>
    <p:sldId id="523" r:id="rId16"/>
    <p:sldId id="522" r:id="rId17"/>
    <p:sldId id="526" r:id="rId18"/>
    <p:sldId id="525" r:id="rId19"/>
    <p:sldId id="531" r:id="rId20"/>
    <p:sldId id="533" r:id="rId21"/>
    <p:sldId id="534" r:id="rId22"/>
    <p:sldId id="532" r:id="rId23"/>
    <p:sldId id="528" r:id="rId24"/>
    <p:sldId id="536" r:id="rId25"/>
    <p:sldId id="537" r:id="rId26"/>
    <p:sldId id="538" r:id="rId27"/>
    <p:sldId id="535" r:id="rId28"/>
    <p:sldId id="541" r:id="rId29"/>
    <p:sldId id="539" r:id="rId30"/>
    <p:sldId id="542" r:id="rId31"/>
    <p:sldId id="543" r:id="rId32"/>
    <p:sldId id="544" r:id="rId33"/>
    <p:sldId id="545" r:id="rId34"/>
    <p:sldId id="546" r:id="rId35"/>
    <p:sldId id="547" r:id="rId36"/>
    <p:sldId id="540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294" r:id="rId49"/>
    <p:sldId id="549" r:id="rId50"/>
    <p:sldId id="564" r:id="rId51"/>
    <p:sldId id="567" r:id="rId52"/>
    <p:sldId id="569" r:id="rId53"/>
    <p:sldId id="601" r:id="rId54"/>
    <p:sldId id="603" r:id="rId55"/>
    <p:sldId id="604" r:id="rId56"/>
    <p:sldId id="606" r:id="rId57"/>
    <p:sldId id="607" r:id="rId58"/>
    <p:sldId id="602" r:id="rId59"/>
    <p:sldId id="605" r:id="rId60"/>
    <p:sldId id="608" r:id="rId61"/>
    <p:sldId id="647" r:id="rId62"/>
    <p:sldId id="638" r:id="rId63"/>
    <p:sldId id="609" r:id="rId64"/>
    <p:sldId id="611" r:id="rId65"/>
    <p:sldId id="613" r:id="rId66"/>
    <p:sldId id="614" r:id="rId67"/>
    <p:sldId id="615" r:id="rId68"/>
    <p:sldId id="616" r:id="rId69"/>
    <p:sldId id="617" r:id="rId70"/>
    <p:sldId id="650" r:id="rId71"/>
    <p:sldId id="618" r:id="rId72"/>
    <p:sldId id="651" r:id="rId73"/>
    <p:sldId id="648" r:id="rId74"/>
    <p:sldId id="652" r:id="rId75"/>
    <p:sldId id="649" r:id="rId76"/>
    <p:sldId id="653" r:id="rId77"/>
    <p:sldId id="619" r:id="rId78"/>
    <p:sldId id="620" r:id="rId79"/>
    <p:sldId id="610" r:id="rId80"/>
    <p:sldId id="612" r:id="rId81"/>
    <p:sldId id="654" r:id="rId82"/>
    <p:sldId id="621" r:id="rId83"/>
    <p:sldId id="622" r:id="rId84"/>
    <p:sldId id="623" r:id="rId85"/>
    <p:sldId id="624" r:id="rId86"/>
    <p:sldId id="625" r:id="rId87"/>
    <p:sldId id="626" r:id="rId88"/>
    <p:sldId id="627" r:id="rId89"/>
    <p:sldId id="628" r:id="rId90"/>
    <p:sldId id="629" r:id="rId91"/>
    <p:sldId id="655" r:id="rId92"/>
    <p:sldId id="631" r:id="rId93"/>
    <p:sldId id="630" r:id="rId94"/>
    <p:sldId id="632" r:id="rId95"/>
    <p:sldId id="633" r:id="rId96"/>
    <p:sldId id="634" r:id="rId97"/>
    <p:sldId id="635" r:id="rId98"/>
    <p:sldId id="636" r:id="rId99"/>
    <p:sldId id="656" r:id="rId100"/>
    <p:sldId id="637" r:id="rId101"/>
    <p:sldId id="639" r:id="rId102"/>
    <p:sldId id="640" r:id="rId103"/>
    <p:sldId id="641" r:id="rId104"/>
    <p:sldId id="657" r:id="rId105"/>
    <p:sldId id="643" r:id="rId106"/>
    <p:sldId id="642" r:id="rId107"/>
    <p:sldId id="644" r:id="rId108"/>
    <p:sldId id="645" r:id="rId109"/>
    <p:sldId id="566" r:id="rId110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112"/>
      <p:bold r:id="rId113"/>
      <p:italic r:id="rId114"/>
      <p:boldItalic r:id="rId115"/>
    </p:embeddedFont>
    <p:embeddedFont>
      <p:font typeface="Inria Sans Light" panose="020B0604020202020204" charset="0"/>
      <p:regular r:id="rId116"/>
      <p:bold r:id="rId117"/>
      <p:italic r:id="rId118"/>
      <p:boldItalic r:id="rId119"/>
    </p:embeddedFont>
    <p:embeddedFont>
      <p:font typeface="Saira SemiCondensed Medium" panose="020B0604020202020204" charset="0"/>
      <p:regular r:id="rId120"/>
      <p:bold r:id="rId121"/>
    </p:embeddedFont>
    <p:embeddedFont>
      <p:font typeface="Titillium Web" panose="020B0604020202020204" charset="0"/>
      <p:regular r:id="rId122"/>
      <p:bold r:id="rId123"/>
      <p:italic r:id="rId124"/>
      <p:boldItalic r:id="rId125"/>
    </p:embeddedFont>
    <p:embeddedFont>
      <p:font typeface="Wingdings 2" panose="05020102010507070707" pitchFamily="18" charset="2"/>
      <p:regular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99FF"/>
    <a:srgbClr val="FF7C80"/>
    <a:srgbClr val="FF99CC"/>
    <a:srgbClr val="060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82B000-B220-4957-BAE7-DE73D1245773}">
  <a:tblStyle styleId="{6B82B000-B220-4957-BAE7-DE73D12457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2244" autoAdjust="0"/>
  </p:normalViewPr>
  <p:slideViewPr>
    <p:cSldViewPr snapToGrid="0">
      <p:cViewPr varScale="1">
        <p:scale>
          <a:sx n="95" d="100"/>
          <a:sy n="95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6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2.fntdata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126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font" Target="fonts/font5.fntdata"/><Relationship Id="rId124" Type="http://schemas.openxmlformats.org/officeDocument/2006/relationships/font" Target="fonts/font13.fntdata"/><Relationship Id="rId12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1.fntdata"/><Relationship Id="rId13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9.fntdata"/><Relationship Id="rId125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AA731D-2070-4614-BFF2-14A68264240F}" type="doc">
      <dgm:prSet loTypeId="urn:microsoft.com/office/officeart/2005/8/layout/orgChart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572702-041F-4F1E-909E-F18A87D01A31}">
      <dgm:prSet phldrT="[Text]" custT="1"/>
      <dgm:spPr/>
      <dgm:t>
        <a:bodyPr/>
        <a:lstStyle/>
        <a:p>
          <a:r>
            <a:rPr lang="en-US" sz="2800"/>
            <a:t>Arguments types </a:t>
          </a:r>
        </a:p>
      </dgm:t>
    </dgm:pt>
    <dgm:pt modelId="{D460C90C-4FA1-4EF2-ABED-AAC6B5C0F672}" type="parTrans" cxnId="{8784FF5A-4DAB-49F6-B526-A7824DB072C6}">
      <dgm:prSet/>
      <dgm:spPr/>
      <dgm:t>
        <a:bodyPr/>
        <a:lstStyle/>
        <a:p>
          <a:endParaRPr lang="en-US"/>
        </a:p>
      </dgm:t>
    </dgm:pt>
    <dgm:pt modelId="{56569CDB-E027-4BF4-92FA-42D82E337034}" type="sibTrans" cxnId="{8784FF5A-4DAB-49F6-B526-A7824DB072C6}">
      <dgm:prSet/>
      <dgm:spPr/>
      <dgm:t>
        <a:bodyPr/>
        <a:lstStyle/>
        <a:p>
          <a:endParaRPr lang="en-US"/>
        </a:p>
      </dgm:t>
    </dgm:pt>
    <dgm:pt modelId="{1566F96F-6515-47C2-80CD-6E73B67FE24A}">
      <dgm:prSet phldrT="[Text]"/>
      <dgm:spPr/>
      <dgm:t>
        <a:bodyPr/>
        <a:lstStyle/>
        <a:p>
          <a:r>
            <a:rPr lang="en-US" dirty="0"/>
            <a:t>Non-default Arguments</a:t>
          </a:r>
        </a:p>
      </dgm:t>
    </dgm:pt>
    <dgm:pt modelId="{DF5D6E49-350B-41D9-AABE-1F65B2658D71}" type="parTrans" cxnId="{DFFAE40A-2A21-4802-A54D-BBA23B3F1306}">
      <dgm:prSet/>
      <dgm:spPr>
        <a:ln w="38100">
          <a:solidFill>
            <a:schemeClr val="accent6">
              <a:lumMod val="90000"/>
            </a:schemeClr>
          </a:solidFill>
        </a:ln>
      </dgm:spPr>
      <dgm:t>
        <a:bodyPr/>
        <a:lstStyle/>
        <a:p>
          <a:endParaRPr lang="en-US"/>
        </a:p>
      </dgm:t>
    </dgm:pt>
    <dgm:pt modelId="{C470CF51-100F-45CE-9A8D-15C5B1549900}" type="sibTrans" cxnId="{DFFAE40A-2A21-4802-A54D-BBA23B3F1306}">
      <dgm:prSet/>
      <dgm:spPr/>
      <dgm:t>
        <a:bodyPr/>
        <a:lstStyle/>
        <a:p>
          <a:endParaRPr lang="en-US"/>
        </a:p>
      </dgm:t>
    </dgm:pt>
    <dgm:pt modelId="{FCEAA70F-3A99-4581-AF6B-0AFA05C10AF0}">
      <dgm:prSet phldrT="[Text]"/>
      <dgm:spPr/>
      <dgm:t>
        <a:bodyPr/>
        <a:lstStyle/>
        <a:p>
          <a:r>
            <a:rPr lang="en-US" dirty="0"/>
            <a:t>Default Arguments</a:t>
          </a:r>
        </a:p>
      </dgm:t>
    </dgm:pt>
    <dgm:pt modelId="{A5F9CC43-75F7-4823-8976-AE0017287DF1}" type="parTrans" cxnId="{2F6B3D9B-357D-4119-A337-4A1123030DC5}">
      <dgm:prSet/>
      <dgm:spPr>
        <a:ln w="38100">
          <a:solidFill>
            <a:schemeClr val="accent6">
              <a:lumMod val="90000"/>
            </a:schemeClr>
          </a:solidFill>
        </a:ln>
      </dgm:spPr>
      <dgm:t>
        <a:bodyPr/>
        <a:lstStyle/>
        <a:p>
          <a:endParaRPr lang="en-US"/>
        </a:p>
      </dgm:t>
    </dgm:pt>
    <dgm:pt modelId="{58414C31-C67A-4370-9594-F62B89D7AE69}" type="sibTrans" cxnId="{2F6B3D9B-357D-4119-A337-4A1123030DC5}">
      <dgm:prSet/>
      <dgm:spPr/>
      <dgm:t>
        <a:bodyPr/>
        <a:lstStyle/>
        <a:p>
          <a:endParaRPr lang="en-US"/>
        </a:p>
      </dgm:t>
    </dgm:pt>
    <dgm:pt modelId="{BAB80FBA-BD1F-4D4B-A87E-FBA9C35D8C26}">
      <dgm:prSet phldrT="[Text]"/>
      <dgm:spPr/>
      <dgm:t>
        <a:bodyPr/>
        <a:lstStyle/>
        <a:p>
          <a:r>
            <a:rPr lang="en-US" dirty="0"/>
            <a:t>Keyword Arguments</a:t>
          </a:r>
        </a:p>
      </dgm:t>
    </dgm:pt>
    <dgm:pt modelId="{9A37C8D6-E20E-428C-9B67-50E499CF0F7E}" type="parTrans" cxnId="{9FF5833F-432F-4A17-9343-AD6EF92D67A4}">
      <dgm:prSet/>
      <dgm:spPr>
        <a:ln w="38100">
          <a:solidFill>
            <a:schemeClr val="accent6">
              <a:lumMod val="90000"/>
            </a:schemeClr>
          </a:solidFill>
        </a:ln>
      </dgm:spPr>
      <dgm:t>
        <a:bodyPr/>
        <a:lstStyle/>
        <a:p>
          <a:endParaRPr lang="en-US"/>
        </a:p>
      </dgm:t>
    </dgm:pt>
    <dgm:pt modelId="{86C1035D-58E8-4485-A858-42CB7FDD8CD3}" type="sibTrans" cxnId="{9FF5833F-432F-4A17-9343-AD6EF92D67A4}">
      <dgm:prSet/>
      <dgm:spPr/>
      <dgm:t>
        <a:bodyPr/>
        <a:lstStyle/>
        <a:p>
          <a:endParaRPr lang="en-US"/>
        </a:p>
      </dgm:t>
    </dgm:pt>
    <dgm:pt modelId="{F788AF4E-A543-4411-A79E-31688E2AEF1F}">
      <dgm:prSet phldrT="[Text]"/>
      <dgm:spPr/>
      <dgm:t>
        <a:bodyPr/>
        <a:lstStyle/>
        <a:p>
          <a:r>
            <a:rPr lang="en-US" dirty="0"/>
            <a:t>Variable-length Arguments</a:t>
          </a:r>
        </a:p>
      </dgm:t>
    </dgm:pt>
    <dgm:pt modelId="{10D25250-2420-4C6F-ABAD-D76DE32585AF}" type="parTrans" cxnId="{6C3A5EB1-EF04-4EDE-93AD-78A0FD90D03A}">
      <dgm:prSet/>
      <dgm:spPr>
        <a:ln w="38100">
          <a:solidFill>
            <a:schemeClr val="accent6">
              <a:lumMod val="90000"/>
            </a:schemeClr>
          </a:solidFill>
        </a:ln>
      </dgm:spPr>
      <dgm:t>
        <a:bodyPr/>
        <a:lstStyle/>
        <a:p>
          <a:endParaRPr lang="en-US"/>
        </a:p>
      </dgm:t>
    </dgm:pt>
    <dgm:pt modelId="{AA1829C6-1DA1-4079-A25C-2D12F4F5219D}" type="sibTrans" cxnId="{6C3A5EB1-EF04-4EDE-93AD-78A0FD90D03A}">
      <dgm:prSet/>
      <dgm:spPr/>
      <dgm:t>
        <a:bodyPr/>
        <a:lstStyle/>
        <a:p>
          <a:endParaRPr lang="en-US"/>
        </a:p>
      </dgm:t>
    </dgm:pt>
    <dgm:pt modelId="{1584AA34-9325-477A-9AD3-A7653F372A34}" type="pres">
      <dgm:prSet presAssocID="{EAAA731D-2070-4614-BFF2-14A6826424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8A0F57C-2FCD-4D72-A247-32D63B84375F}" type="pres">
      <dgm:prSet presAssocID="{AB572702-041F-4F1E-909E-F18A87D01A31}" presName="hierRoot1" presStyleCnt="0">
        <dgm:presLayoutVars>
          <dgm:hierBranch val="init"/>
        </dgm:presLayoutVars>
      </dgm:prSet>
      <dgm:spPr/>
    </dgm:pt>
    <dgm:pt modelId="{DA57C48D-5512-442E-88EA-E051168DA0CF}" type="pres">
      <dgm:prSet presAssocID="{AB572702-041F-4F1E-909E-F18A87D01A31}" presName="rootComposite1" presStyleCnt="0"/>
      <dgm:spPr/>
    </dgm:pt>
    <dgm:pt modelId="{609B98ED-5C49-456E-89E0-86574BC21E21}" type="pres">
      <dgm:prSet presAssocID="{AB572702-041F-4F1E-909E-F18A87D01A31}" presName="rootText1" presStyleLbl="node0" presStyleIdx="0" presStyleCnt="1" custScaleX="185203" custLinFactNeighborY="-27626">
        <dgm:presLayoutVars>
          <dgm:chPref val="3"/>
        </dgm:presLayoutVars>
      </dgm:prSet>
      <dgm:spPr/>
    </dgm:pt>
    <dgm:pt modelId="{F9E38229-4CBF-42CF-A508-399A8F5E1B18}" type="pres">
      <dgm:prSet presAssocID="{AB572702-041F-4F1E-909E-F18A87D01A31}" presName="rootConnector1" presStyleLbl="node1" presStyleIdx="0" presStyleCnt="0"/>
      <dgm:spPr/>
    </dgm:pt>
    <dgm:pt modelId="{C62029E3-D232-44C0-8E33-2BC533655A6F}" type="pres">
      <dgm:prSet presAssocID="{AB572702-041F-4F1E-909E-F18A87D01A31}" presName="hierChild2" presStyleCnt="0"/>
      <dgm:spPr/>
    </dgm:pt>
    <dgm:pt modelId="{DDE71CCE-FEE8-450E-94CC-CBB2EAB34988}" type="pres">
      <dgm:prSet presAssocID="{DF5D6E49-350B-41D9-AABE-1F65B2658D71}" presName="Name37" presStyleLbl="parChTrans1D2" presStyleIdx="0" presStyleCnt="4"/>
      <dgm:spPr/>
    </dgm:pt>
    <dgm:pt modelId="{14A7FE2E-1D99-4227-AE4A-B77970FD6F07}" type="pres">
      <dgm:prSet presAssocID="{1566F96F-6515-47C2-80CD-6E73B67FE24A}" presName="hierRoot2" presStyleCnt="0">
        <dgm:presLayoutVars>
          <dgm:hierBranch val="init"/>
        </dgm:presLayoutVars>
      </dgm:prSet>
      <dgm:spPr/>
    </dgm:pt>
    <dgm:pt modelId="{122580B9-D93E-428E-BE83-8FA0D8C994D4}" type="pres">
      <dgm:prSet presAssocID="{1566F96F-6515-47C2-80CD-6E73B67FE24A}" presName="rootComposite" presStyleCnt="0"/>
      <dgm:spPr/>
    </dgm:pt>
    <dgm:pt modelId="{4C0DA656-F60B-4FEA-BA85-CCDCA9AB20D4}" type="pres">
      <dgm:prSet presAssocID="{1566F96F-6515-47C2-80CD-6E73B67FE24A}" presName="rootText" presStyleLbl="node2" presStyleIdx="0" presStyleCnt="4" custLinFactNeighborY="29080">
        <dgm:presLayoutVars>
          <dgm:chPref val="3"/>
        </dgm:presLayoutVars>
      </dgm:prSet>
      <dgm:spPr/>
    </dgm:pt>
    <dgm:pt modelId="{131B8127-DED5-4D08-968B-F53F2EAC4F09}" type="pres">
      <dgm:prSet presAssocID="{1566F96F-6515-47C2-80CD-6E73B67FE24A}" presName="rootConnector" presStyleLbl="node2" presStyleIdx="0" presStyleCnt="4"/>
      <dgm:spPr/>
    </dgm:pt>
    <dgm:pt modelId="{C00B9C11-3D28-47FD-8B87-64744AAB7FEE}" type="pres">
      <dgm:prSet presAssocID="{1566F96F-6515-47C2-80CD-6E73B67FE24A}" presName="hierChild4" presStyleCnt="0"/>
      <dgm:spPr/>
    </dgm:pt>
    <dgm:pt modelId="{163D59B8-4FAE-4B8F-8B7A-21816DDB3E1A}" type="pres">
      <dgm:prSet presAssocID="{1566F96F-6515-47C2-80CD-6E73B67FE24A}" presName="hierChild5" presStyleCnt="0"/>
      <dgm:spPr/>
    </dgm:pt>
    <dgm:pt modelId="{3FAAEBC3-6434-43E8-B5A0-D03772631996}" type="pres">
      <dgm:prSet presAssocID="{A5F9CC43-75F7-4823-8976-AE0017287DF1}" presName="Name37" presStyleLbl="parChTrans1D2" presStyleIdx="1" presStyleCnt="4"/>
      <dgm:spPr/>
    </dgm:pt>
    <dgm:pt modelId="{ADE717B4-2F99-4A99-B9FA-46E67BB2A421}" type="pres">
      <dgm:prSet presAssocID="{FCEAA70F-3A99-4581-AF6B-0AFA05C10AF0}" presName="hierRoot2" presStyleCnt="0">
        <dgm:presLayoutVars>
          <dgm:hierBranch val="init"/>
        </dgm:presLayoutVars>
      </dgm:prSet>
      <dgm:spPr/>
    </dgm:pt>
    <dgm:pt modelId="{6BC1DD13-6627-40AA-957E-5D72CA2CA07F}" type="pres">
      <dgm:prSet presAssocID="{FCEAA70F-3A99-4581-AF6B-0AFA05C10AF0}" presName="rootComposite" presStyleCnt="0"/>
      <dgm:spPr/>
    </dgm:pt>
    <dgm:pt modelId="{1AEDE763-EF11-419B-9E78-3C387A6C3115}" type="pres">
      <dgm:prSet presAssocID="{FCEAA70F-3A99-4581-AF6B-0AFA05C10AF0}" presName="rootText" presStyleLbl="node2" presStyleIdx="1" presStyleCnt="4" custLinFactNeighborY="29080">
        <dgm:presLayoutVars>
          <dgm:chPref val="3"/>
        </dgm:presLayoutVars>
      </dgm:prSet>
      <dgm:spPr/>
    </dgm:pt>
    <dgm:pt modelId="{9F82C035-C764-41FE-8D08-F216BF6A8FFC}" type="pres">
      <dgm:prSet presAssocID="{FCEAA70F-3A99-4581-AF6B-0AFA05C10AF0}" presName="rootConnector" presStyleLbl="node2" presStyleIdx="1" presStyleCnt="4"/>
      <dgm:spPr/>
    </dgm:pt>
    <dgm:pt modelId="{F9C2F94D-2C32-45C9-92D9-4E5AD1BC67D3}" type="pres">
      <dgm:prSet presAssocID="{FCEAA70F-3A99-4581-AF6B-0AFA05C10AF0}" presName="hierChild4" presStyleCnt="0"/>
      <dgm:spPr/>
    </dgm:pt>
    <dgm:pt modelId="{944F496B-8057-49A9-8638-D190B20D0195}" type="pres">
      <dgm:prSet presAssocID="{FCEAA70F-3A99-4581-AF6B-0AFA05C10AF0}" presName="hierChild5" presStyleCnt="0"/>
      <dgm:spPr/>
    </dgm:pt>
    <dgm:pt modelId="{7FDDE14B-62EF-4C11-AB92-EB608B02E335}" type="pres">
      <dgm:prSet presAssocID="{9A37C8D6-E20E-428C-9B67-50E499CF0F7E}" presName="Name37" presStyleLbl="parChTrans1D2" presStyleIdx="2" presStyleCnt="4"/>
      <dgm:spPr/>
    </dgm:pt>
    <dgm:pt modelId="{4BD605FB-A43B-4527-948B-D10044F955AC}" type="pres">
      <dgm:prSet presAssocID="{BAB80FBA-BD1F-4D4B-A87E-FBA9C35D8C26}" presName="hierRoot2" presStyleCnt="0">
        <dgm:presLayoutVars>
          <dgm:hierBranch val="init"/>
        </dgm:presLayoutVars>
      </dgm:prSet>
      <dgm:spPr/>
    </dgm:pt>
    <dgm:pt modelId="{2C0CF9A2-E2CB-482F-AB16-E43728DC491C}" type="pres">
      <dgm:prSet presAssocID="{BAB80FBA-BD1F-4D4B-A87E-FBA9C35D8C26}" presName="rootComposite" presStyleCnt="0"/>
      <dgm:spPr/>
    </dgm:pt>
    <dgm:pt modelId="{DA94D6B3-1DE6-45B1-8F5D-6A54AE16ECC7}" type="pres">
      <dgm:prSet presAssocID="{BAB80FBA-BD1F-4D4B-A87E-FBA9C35D8C26}" presName="rootText" presStyleLbl="node2" presStyleIdx="2" presStyleCnt="4" custLinFactNeighborY="29080">
        <dgm:presLayoutVars>
          <dgm:chPref val="3"/>
        </dgm:presLayoutVars>
      </dgm:prSet>
      <dgm:spPr/>
    </dgm:pt>
    <dgm:pt modelId="{DB3E7BAD-BE5E-4B2F-B01A-4E20BBF3F0C4}" type="pres">
      <dgm:prSet presAssocID="{BAB80FBA-BD1F-4D4B-A87E-FBA9C35D8C26}" presName="rootConnector" presStyleLbl="node2" presStyleIdx="2" presStyleCnt="4"/>
      <dgm:spPr/>
    </dgm:pt>
    <dgm:pt modelId="{51BACAF1-2965-475F-94F4-E1638A989259}" type="pres">
      <dgm:prSet presAssocID="{BAB80FBA-BD1F-4D4B-A87E-FBA9C35D8C26}" presName="hierChild4" presStyleCnt="0"/>
      <dgm:spPr/>
    </dgm:pt>
    <dgm:pt modelId="{C715D483-D89B-49EE-B5F9-5443F9102570}" type="pres">
      <dgm:prSet presAssocID="{BAB80FBA-BD1F-4D4B-A87E-FBA9C35D8C26}" presName="hierChild5" presStyleCnt="0"/>
      <dgm:spPr/>
    </dgm:pt>
    <dgm:pt modelId="{E840EBDC-722E-4028-9561-93E9578A5B46}" type="pres">
      <dgm:prSet presAssocID="{10D25250-2420-4C6F-ABAD-D76DE32585AF}" presName="Name37" presStyleLbl="parChTrans1D2" presStyleIdx="3" presStyleCnt="4"/>
      <dgm:spPr/>
    </dgm:pt>
    <dgm:pt modelId="{BC78D69E-FACA-4179-9DA4-363874AE6C2F}" type="pres">
      <dgm:prSet presAssocID="{F788AF4E-A543-4411-A79E-31688E2AEF1F}" presName="hierRoot2" presStyleCnt="0">
        <dgm:presLayoutVars>
          <dgm:hierBranch val="init"/>
        </dgm:presLayoutVars>
      </dgm:prSet>
      <dgm:spPr/>
    </dgm:pt>
    <dgm:pt modelId="{0C4B442D-3D4F-45D7-BAD1-D77B5CF3FF77}" type="pres">
      <dgm:prSet presAssocID="{F788AF4E-A543-4411-A79E-31688E2AEF1F}" presName="rootComposite" presStyleCnt="0"/>
      <dgm:spPr/>
    </dgm:pt>
    <dgm:pt modelId="{181560A2-40E1-4915-B9BA-F9E2EB2740FC}" type="pres">
      <dgm:prSet presAssocID="{F788AF4E-A543-4411-A79E-31688E2AEF1F}" presName="rootText" presStyleLbl="node2" presStyleIdx="3" presStyleCnt="4" custLinFactNeighborY="29080">
        <dgm:presLayoutVars>
          <dgm:chPref val="3"/>
        </dgm:presLayoutVars>
      </dgm:prSet>
      <dgm:spPr/>
    </dgm:pt>
    <dgm:pt modelId="{99527561-12A0-4ABC-831F-124554B9DE85}" type="pres">
      <dgm:prSet presAssocID="{F788AF4E-A543-4411-A79E-31688E2AEF1F}" presName="rootConnector" presStyleLbl="node2" presStyleIdx="3" presStyleCnt="4"/>
      <dgm:spPr/>
    </dgm:pt>
    <dgm:pt modelId="{BC51AC5E-190F-488B-8CD4-DCA420BA5E52}" type="pres">
      <dgm:prSet presAssocID="{F788AF4E-A543-4411-A79E-31688E2AEF1F}" presName="hierChild4" presStyleCnt="0"/>
      <dgm:spPr/>
    </dgm:pt>
    <dgm:pt modelId="{5C8309FC-F524-4B84-B7C0-A0BB6008E9E1}" type="pres">
      <dgm:prSet presAssocID="{F788AF4E-A543-4411-A79E-31688E2AEF1F}" presName="hierChild5" presStyleCnt="0"/>
      <dgm:spPr/>
    </dgm:pt>
    <dgm:pt modelId="{EB0E8F7E-6B86-464C-B199-50BC09C2B989}" type="pres">
      <dgm:prSet presAssocID="{AB572702-041F-4F1E-909E-F18A87D01A31}" presName="hierChild3" presStyleCnt="0"/>
      <dgm:spPr/>
    </dgm:pt>
  </dgm:ptLst>
  <dgm:cxnLst>
    <dgm:cxn modelId="{DFFAE40A-2A21-4802-A54D-BBA23B3F1306}" srcId="{AB572702-041F-4F1E-909E-F18A87D01A31}" destId="{1566F96F-6515-47C2-80CD-6E73B67FE24A}" srcOrd="0" destOrd="0" parTransId="{DF5D6E49-350B-41D9-AABE-1F65B2658D71}" sibTransId="{C470CF51-100F-45CE-9A8D-15C5B1549900}"/>
    <dgm:cxn modelId="{93C96F22-C154-4BA1-A210-197CB151D728}" type="presOf" srcId="{BAB80FBA-BD1F-4D4B-A87E-FBA9C35D8C26}" destId="{DB3E7BAD-BE5E-4B2F-B01A-4E20BBF3F0C4}" srcOrd="1" destOrd="0" presId="urn:microsoft.com/office/officeart/2005/8/layout/orgChart1"/>
    <dgm:cxn modelId="{FF106E27-D2F7-4C1A-A288-13680063AAA6}" type="presOf" srcId="{FCEAA70F-3A99-4581-AF6B-0AFA05C10AF0}" destId="{1AEDE763-EF11-419B-9E78-3C387A6C3115}" srcOrd="0" destOrd="0" presId="urn:microsoft.com/office/officeart/2005/8/layout/orgChart1"/>
    <dgm:cxn modelId="{455D3734-4AAD-42C3-8A81-1DD615A0E443}" type="presOf" srcId="{1566F96F-6515-47C2-80CD-6E73B67FE24A}" destId="{4C0DA656-F60B-4FEA-BA85-CCDCA9AB20D4}" srcOrd="0" destOrd="0" presId="urn:microsoft.com/office/officeart/2005/8/layout/orgChart1"/>
    <dgm:cxn modelId="{F59F0536-A54D-4F87-AE5B-AC5980B444B1}" type="presOf" srcId="{BAB80FBA-BD1F-4D4B-A87E-FBA9C35D8C26}" destId="{DA94D6B3-1DE6-45B1-8F5D-6A54AE16ECC7}" srcOrd="0" destOrd="0" presId="urn:microsoft.com/office/officeart/2005/8/layout/orgChart1"/>
    <dgm:cxn modelId="{AB8EB039-6A0A-4B26-9DA2-6E18C00517D7}" type="presOf" srcId="{DF5D6E49-350B-41D9-AABE-1F65B2658D71}" destId="{DDE71CCE-FEE8-450E-94CC-CBB2EAB34988}" srcOrd="0" destOrd="0" presId="urn:microsoft.com/office/officeart/2005/8/layout/orgChart1"/>
    <dgm:cxn modelId="{9FF5833F-432F-4A17-9343-AD6EF92D67A4}" srcId="{AB572702-041F-4F1E-909E-F18A87D01A31}" destId="{BAB80FBA-BD1F-4D4B-A87E-FBA9C35D8C26}" srcOrd="2" destOrd="0" parTransId="{9A37C8D6-E20E-428C-9B67-50E499CF0F7E}" sibTransId="{86C1035D-58E8-4485-A858-42CB7FDD8CD3}"/>
    <dgm:cxn modelId="{F51A2561-FB8E-40E2-B2F9-6481C36976CE}" type="presOf" srcId="{A5F9CC43-75F7-4823-8976-AE0017287DF1}" destId="{3FAAEBC3-6434-43E8-B5A0-D03772631996}" srcOrd="0" destOrd="0" presId="urn:microsoft.com/office/officeart/2005/8/layout/orgChart1"/>
    <dgm:cxn modelId="{E7323F49-907A-4665-B369-F9A68494840D}" type="presOf" srcId="{1566F96F-6515-47C2-80CD-6E73B67FE24A}" destId="{131B8127-DED5-4D08-968B-F53F2EAC4F09}" srcOrd="1" destOrd="0" presId="urn:microsoft.com/office/officeart/2005/8/layout/orgChart1"/>
    <dgm:cxn modelId="{8784FF5A-4DAB-49F6-B526-A7824DB072C6}" srcId="{EAAA731D-2070-4614-BFF2-14A68264240F}" destId="{AB572702-041F-4F1E-909E-F18A87D01A31}" srcOrd="0" destOrd="0" parTransId="{D460C90C-4FA1-4EF2-ABED-AAC6B5C0F672}" sibTransId="{56569CDB-E027-4BF4-92FA-42D82E337034}"/>
    <dgm:cxn modelId="{076E1286-7A4A-435F-9846-03DFB0F175D5}" type="presOf" srcId="{9A37C8D6-E20E-428C-9B67-50E499CF0F7E}" destId="{7FDDE14B-62EF-4C11-AB92-EB608B02E335}" srcOrd="0" destOrd="0" presId="urn:microsoft.com/office/officeart/2005/8/layout/orgChart1"/>
    <dgm:cxn modelId="{D6EE3689-2533-4E0D-AC0A-2F022674C508}" type="presOf" srcId="{EAAA731D-2070-4614-BFF2-14A68264240F}" destId="{1584AA34-9325-477A-9AD3-A7653F372A34}" srcOrd="0" destOrd="0" presId="urn:microsoft.com/office/officeart/2005/8/layout/orgChart1"/>
    <dgm:cxn modelId="{2F6B3D9B-357D-4119-A337-4A1123030DC5}" srcId="{AB572702-041F-4F1E-909E-F18A87D01A31}" destId="{FCEAA70F-3A99-4581-AF6B-0AFA05C10AF0}" srcOrd="1" destOrd="0" parTransId="{A5F9CC43-75F7-4823-8976-AE0017287DF1}" sibTransId="{58414C31-C67A-4370-9594-F62B89D7AE69}"/>
    <dgm:cxn modelId="{6C3A5EB1-EF04-4EDE-93AD-78A0FD90D03A}" srcId="{AB572702-041F-4F1E-909E-F18A87D01A31}" destId="{F788AF4E-A543-4411-A79E-31688E2AEF1F}" srcOrd="3" destOrd="0" parTransId="{10D25250-2420-4C6F-ABAD-D76DE32585AF}" sibTransId="{AA1829C6-1DA1-4079-A25C-2D12F4F5219D}"/>
    <dgm:cxn modelId="{BF1BD1BA-429A-414E-896E-EE90467EF6D0}" type="presOf" srcId="{AB572702-041F-4F1E-909E-F18A87D01A31}" destId="{F9E38229-4CBF-42CF-A508-399A8F5E1B18}" srcOrd="1" destOrd="0" presId="urn:microsoft.com/office/officeart/2005/8/layout/orgChart1"/>
    <dgm:cxn modelId="{25CDFEBC-40F2-4560-89A9-BD09B9DAECC6}" type="presOf" srcId="{AB572702-041F-4F1E-909E-F18A87D01A31}" destId="{609B98ED-5C49-456E-89E0-86574BC21E21}" srcOrd="0" destOrd="0" presId="urn:microsoft.com/office/officeart/2005/8/layout/orgChart1"/>
    <dgm:cxn modelId="{DFDFABC5-833E-4D06-8AC0-DDA2AE0CA4C3}" type="presOf" srcId="{F788AF4E-A543-4411-A79E-31688E2AEF1F}" destId="{181560A2-40E1-4915-B9BA-F9E2EB2740FC}" srcOrd="0" destOrd="0" presId="urn:microsoft.com/office/officeart/2005/8/layout/orgChart1"/>
    <dgm:cxn modelId="{2ABA8BCE-7D17-4D3F-B548-11D1E6871B32}" type="presOf" srcId="{10D25250-2420-4C6F-ABAD-D76DE32585AF}" destId="{E840EBDC-722E-4028-9561-93E9578A5B46}" srcOrd="0" destOrd="0" presId="urn:microsoft.com/office/officeart/2005/8/layout/orgChart1"/>
    <dgm:cxn modelId="{E0587CDC-3734-4AB2-AF67-76EED201280D}" type="presOf" srcId="{F788AF4E-A543-4411-A79E-31688E2AEF1F}" destId="{99527561-12A0-4ABC-831F-124554B9DE85}" srcOrd="1" destOrd="0" presId="urn:microsoft.com/office/officeart/2005/8/layout/orgChart1"/>
    <dgm:cxn modelId="{426D61E0-BB73-4A6D-A1D7-F539A5522A8E}" type="presOf" srcId="{FCEAA70F-3A99-4581-AF6B-0AFA05C10AF0}" destId="{9F82C035-C764-41FE-8D08-F216BF6A8FFC}" srcOrd="1" destOrd="0" presId="urn:microsoft.com/office/officeart/2005/8/layout/orgChart1"/>
    <dgm:cxn modelId="{1F4C2819-0990-45E5-8A4B-BFF9AB65E2D6}" type="presParOf" srcId="{1584AA34-9325-477A-9AD3-A7653F372A34}" destId="{D8A0F57C-2FCD-4D72-A247-32D63B84375F}" srcOrd="0" destOrd="0" presId="urn:microsoft.com/office/officeart/2005/8/layout/orgChart1"/>
    <dgm:cxn modelId="{D13DBE29-959A-481E-83D0-3C5B45EEC4F4}" type="presParOf" srcId="{D8A0F57C-2FCD-4D72-A247-32D63B84375F}" destId="{DA57C48D-5512-442E-88EA-E051168DA0CF}" srcOrd="0" destOrd="0" presId="urn:microsoft.com/office/officeart/2005/8/layout/orgChart1"/>
    <dgm:cxn modelId="{F0E7A443-B1BE-4B1C-B675-C23A5150FEAD}" type="presParOf" srcId="{DA57C48D-5512-442E-88EA-E051168DA0CF}" destId="{609B98ED-5C49-456E-89E0-86574BC21E21}" srcOrd="0" destOrd="0" presId="urn:microsoft.com/office/officeart/2005/8/layout/orgChart1"/>
    <dgm:cxn modelId="{78EA2249-1BC4-49FB-A567-0610E617C710}" type="presParOf" srcId="{DA57C48D-5512-442E-88EA-E051168DA0CF}" destId="{F9E38229-4CBF-42CF-A508-399A8F5E1B18}" srcOrd="1" destOrd="0" presId="urn:microsoft.com/office/officeart/2005/8/layout/orgChart1"/>
    <dgm:cxn modelId="{38B86402-A547-495A-A04F-C466CF566E68}" type="presParOf" srcId="{D8A0F57C-2FCD-4D72-A247-32D63B84375F}" destId="{C62029E3-D232-44C0-8E33-2BC533655A6F}" srcOrd="1" destOrd="0" presId="urn:microsoft.com/office/officeart/2005/8/layout/orgChart1"/>
    <dgm:cxn modelId="{39B8B28C-9CE3-405D-8B28-3A506EFCDE7C}" type="presParOf" srcId="{C62029E3-D232-44C0-8E33-2BC533655A6F}" destId="{DDE71CCE-FEE8-450E-94CC-CBB2EAB34988}" srcOrd="0" destOrd="0" presId="urn:microsoft.com/office/officeart/2005/8/layout/orgChart1"/>
    <dgm:cxn modelId="{AB9A5A11-9108-417E-9404-C89DF2194E8A}" type="presParOf" srcId="{C62029E3-D232-44C0-8E33-2BC533655A6F}" destId="{14A7FE2E-1D99-4227-AE4A-B77970FD6F07}" srcOrd="1" destOrd="0" presId="urn:microsoft.com/office/officeart/2005/8/layout/orgChart1"/>
    <dgm:cxn modelId="{77EA17F9-E205-4C7F-BC86-15768C2C1332}" type="presParOf" srcId="{14A7FE2E-1D99-4227-AE4A-B77970FD6F07}" destId="{122580B9-D93E-428E-BE83-8FA0D8C994D4}" srcOrd="0" destOrd="0" presId="urn:microsoft.com/office/officeart/2005/8/layout/orgChart1"/>
    <dgm:cxn modelId="{59E0D1FC-56A2-466B-BA57-150FD6A3CA85}" type="presParOf" srcId="{122580B9-D93E-428E-BE83-8FA0D8C994D4}" destId="{4C0DA656-F60B-4FEA-BA85-CCDCA9AB20D4}" srcOrd="0" destOrd="0" presId="urn:microsoft.com/office/officeart/2005/8/layout/orgChart1"/>
    <dgm:cxn modelId="{DB91C0E9-CD08-4597-A72C-F8548EE40E7A}" type="presParOf" srcId="{122580B9-D93E-428E-BE83-8FA0D8C994D4}" destId="{131B8127-DED5-4D08-968B-F53F2EAC4F09}" srcOrd="1" destOrd="0" presId="urn:microsoft.com/office/officeart/2005/8/layout/orgChart1"/>
    <dgm:cxn modelId="{D3361AD4-3BA1-454B-A073-BAF9AFED3943}" type="presParOf" srcId="{14A7FE2E-1D99-4227-AE4A-B77970FD6F07}" destId="{C00B9C11-3D28-47FD-8B87-64744AAB7FEE}" srcOrd="1" destOrd="0" presId="urn:microsoft.com/office/officeart/2005/8/layout/orgChart1"/>
    <dgm:cxn modelId="{8B2E4A7A-4511-4098-B649-9DF8EE4EDED3}" type="presParOf" srcId="{14A7FE2E-1D99-4227-AE4A-B77970FD6F07}" destId="{163D59B8-4FAE-4B8F-8B7A-21816DDB3E1A}" srcOrd="2" destOrd="0" presId="urn:microsoft.com/office/officeart/2005/8/layout/orgChart1"/>
    <dgm:cxn modelId="{A1A178AC-2FF6-4E66-B403-2FDF1D6487E8}" type="presParOf" srcId="{C62029E3-D232-44C0-8E33-2BC533655A6F}" destId="{3FAAEBC3-6434-43E8-B5A0-D03772631996}" srcOrd="2" destOrd="0" presId="urn:microsoft.com/office/officeart/2005/8/layout/orgChart1"/>
    <dgm:cxn modelId="{692B8796-5B9C-4361-8639-7E8F00AF2525}" type="presParOf" srcId="{C62029E3-D232-44C0-8E33-2BC533655A6F}" destId="{ADE717B4-2F99-4A99-B9FA-46E67BB2A421}" srcOrd="3" destOrd="0" presId="urn:microsoft.com/office/officeart/2005/8/layout/orgChart1"/>
    <dgm:cxn modelId="{818E5ABF-1431-47DC-9848-0D9AEA27E03B}" type="presParOf" srcId="{ADE717B4-2F99-4A99-B9FA-46E67BB2A421}" destId="{6BC1DD13-6627-40AA-957E-5D72CA2CA07F}" srcOrd="0" destOrd="0" presId="urn:microsoft.com/office/officeart/2005/8/layout/orgChart1"/>
    <dgm:cxn modelId="{1E43F89F-5C51-4250-9FB2-5AC459C577A3}" type="presParOf" srcId="{6BC1DD13-6627-40AA-957E-5D72CA2CA07F}" destId="{1AEDE763-EF11-419B-9E78-3C387A6C3115}" srcOrd="0" destOrd="0" presId="urn:microsoft.com/office/officeart/2005/8/layout/orgChart1"/>
    <dgm:cxn modelId="{9B4F8ABB-0D40-47B3-A357-BB038E24A681}" type="presParOf" srcId="{6BC1DD13-6627-40AA-957E-5D72CA2CA07F}" destId="{9F82C035-C764-41FE-8D08-F216BF6A8FFC}" srcOrd="1" destOrd="0" presId="urn:microsoft.com/office/officeart/2005/8/layout/orgChart1"/>
    <dgm:cxn modelId="{2FEB85CC-26D4-4575-8AC7-F31AA966E030}" type="presParOf" srcId="{ADE717B4-2F99-4A99-B9FA-46E67BB2A421}" destId="{F9C2F94D-2C32-45C9-92D9-4E5AD1BC67D3}" srcOrd="1" destOrd="0" presId="urn:microsoft.com/office/officeart/2005/8/layout/orgChart1"/>
    <dgm:cxn modelId="{7A7ECA41-F36F-4833-A8CF-1BFE51E65979}" type="presParOf" srcId="{ADE717B4-2F99-4A99-B9FA-46E67BB2A421}" destId="{944F496B-8057-49A9-8638-D190B20D0195}" srcOrd="2" destOrd="0" presId="urn:microsoft.com/office/officeart/2005/8/layout/orgChart1"/>
    <dgm:cxn modelId="{8D640643-52E1-4C92-A62A-45DD378DC4C9}" type="presParOf" srcId="{C62029E3-D232-44C0-8E33-2BC533655A6F}" destId="{7FDDE14B-62EF-4C11-AB92-EB608B02E335}" srcOrd="4" destOrd="0" presId="urn:microsoft.com/office/officeart/2005/8/layout/orgChart1"/>
    <dgm:cxn modelId="{CA53E88A-4A25-41F3-B9F7-77856E42F57E}" type="presParOf" srcId="{C62029E3-D232-44C0-8E33-2BC533655A6F}" destId="{4BD605FB-A43B-4527-948B-D10044F955AC}" srcOrd="5" destOrd="0" presId="urn:microsoft.com/office/officeart/2005/8/layout/orgChart1"/>
    <dgm:cxn modelId="{F9FF11BB-C5C3-4E88-9E3D-1CBB6E8A0BD4}" type="presParOf" srcId="{4BD605FB-A43B-4527-948B-D10044F955AC}" destId="{2C0CF9A2-E2CB-482F-AB16-E43728DC491C}" srcOrd="0" destOrd="0" presId="urn:microsoft.com/office/officeart/2005/8/layout/orgChart1"/>
    <dgm:cxn modelId="{E5459414-923A-4C54-BB41-82C518A2BFCB}" type="presParOf" srcId="{2C0CF9A2-E2CB-482F-AB16-E43728DC491C}" destId="{DA94D6B3-1DE6-45B1-8F5D-6A54AE16ECC7}" srcOrd="0" destOrd="0" presId="urn:microsoft.com/office/officeart/2005/8/layout/orgChart1"/>
    <dgm:cxn modelId="{15001CAB-EA32-4591-BC4B-3C60DC215DFC}" type="presParOf" srcId="{2C0CF9A2-E2CB-482F-AB16-E43728DC491C}" destId="{DB3E7BAD-BE5E-4B2F-B01A-4E20BBF3F0C4}" srcOrd="1" destOrd="0" presId="urn:microsoft.com/office/officeart/2005/8/layout/orgChart1"/>
    <dgm:cxn modelId="{E4D920C8-78D6-411C-A7B5-48A4D95E1CE6}" type="presParOf" srcId="{4BD605FB-A43B-4527-948B-D10044F955AC}" destId="{51BACAF1-2965-475F-94F4-E1638A989259}" srcOrd="1" destOrd="0" presId="urn:microsoft.com/office/officeart/2005/8/layout/orgChart1"/>
    <dgm:cxn modelId="{5641944D-C78D-4ECC-A06F-855AA0470369}" type="presParOf" srcId="{4BD605FB-A43B-4527-948B-D10044F955AC}" destId="{C715D483-D89B-49EE-B5F9-5443F9102570}" srcOrd="2" destOrd="0" presId="urn:microsoft.com/office/officeart/2005/8/layout/orgChart1"/>
    <dgm:cxn modelId="{D76EB56B-1343-479E-9240-0B2A60377E5F}" type="presParOf" srcId="{C62029E3-D232-44C0-8E33-2BC533655A6F}" destId="{E840EBDC-722E-4028-9561-93E9578A5B46}" srcOrd="6" destOrd="0" presId="urn:microsoft.com/office/officeart/2005/8/layout/orgChart1"/>
    <dgm:cxn modelId="{01CADADF-DE00-44D0-8FE9-14DA362022A1}" type="presParOf" srcId="{C62029E3-D232-44C0-8E33-2BC533655A6F}" destId="{BC78D69E-FACA-4179-9DA4-363874AE6C2F}" srcOrd="7" destOrd="0" presId="urn:microsoft.com/office/officeart/2005/8/layout/orgChart1"/>
    <dgm:cxn modelId="{CFD5BA7E-42A9-4701-B434-2A79E0F92155}" type="presParOf" srcId="{BC78D69E-FACA-4179-9DA4-363874AE6C2F}" destId="{0C4B442D-3D4F-45D7-BAD1-D77B5CF3FF77}" srcOrd="0" destOrd="0" presId="urn:microsoft.com/office/officeart/2005/8/layout/orgChart1"/>
    <dgm:cxn modelId="{F96C6E0C-2B5E-41FA-AAAE-7AF72CE5F07F}" type="presParOf" srcId="{0C4B442D-3D4F-45D7-BAD1-D77B5CF3FF77}" destId="{181560A2-40E1-4915-B9BA-F9E2EB2740FC}" srcOrd="0" destOrd="0" presId="urn:microsoft.com/office/officeart/2005/8/layout/orgChart1"/>
    <dgm:cxn modelId="{4EEE4D30-F21A-40EE-9B03-B8A482FB0B30}" type="presParOf" srcId="{0C4B442D-3D4F-45D7-BAD1-D77B5CF3FF77}" destId="{99527561-12A0-4ABC-831F-124554B9DE85}" srcOrd="1" destOrd="0" presId="urn:microsoft.com/office/officeart/2005/8/layout/orgChart1"/>
    <dgm:cxn modelId="{E26A8599-EE22-417E-B105-C5C9B9510D40}" type="presParOf" srcId="{BC78D69E-FACA-4179-9DA4-363874AE6C2F}" destId="{BC51AC5E-190F-488B-8CD4-DCA420BA5E52}" srcOrd="1" destOrd="0" presId="urn:microsoft.com/office/officeart/2005/8/layout/orgChart1"/>
    <dgm:cxn modelId="{5429CC8F-79EE-4EAD-ADF2-8E51E99EAE60}" type="presParOf" srcId="{BC78D69E-FACA-4179-9DA4-363874AE6C2F}" destId="{5C8309FC-F524-4B84-B7C0-A0BB6008E9E1}" srcOrd="2" destOrd="0" presId="urn:microsoft.com/office/officeart/2005/8/layout/orgChart1"/>
    <dgm:cxn modelId="{89A97496-5CA7-4C76-92F8-27AFE575E3CC}" type="presParOf" srcId="{D8A0F57C-2FCD-4D72-A247-32D63B84375F}" destId="{EB0E8F7E-6B86-464C-B199-50BC09C2B98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0EBDC-722E-4028-9561-93E9578A5B46}">
      <dsp:nvSpPr>
        <dsp:cNvPr id="0" name=""/>
        <dsp:cNvSpPr/>
      </dsp:nvSpPr>
      <dsp:spPr>
        <a:xfrm>
          <a:off x="4047037" y="1413729"/>
          <a:ext cx="3169664" cy="861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517"/>
              </a:lnTo>
              <a:lnTo>
                <a:pt x="3169664" y="678517"/>
              </a:lnTo>
              <a:lnTo>
                <a:pt x="3169664" y="861886"/>
              </a:lnTo>
            </a:path>
          </a:pathLst>
        </a:custGeom>
        <a:noFill/>
        <a:ln w="38100" cap="flat" cmpd="sng" algn="ctr">
          <a:solidFill>
            <a:schemeClr val="accent6">
              <a:lumMod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DE14B-62EF-4C11-AB92-EB608B02E335}">
      <dsp:nvSpPr>
        <dsp:cNvPr id="0" name=""/>
        <dsp:cNvSpPr/>
      </dsp:nvSpPr>
      <dsp:spPr>
        <a:xfrm>
          <a:off x="4047037" y="1413729"/>
          <a:ext cx="1056554" cy="861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517"/>
              </a:lnTo>
              <a:lnTo>
                <a:pt x="1056554" y="678517"/>
              </a:lnTo>
              <a:lnTo>
                <a:pt x="1056554" y="861886"/>
              </a:lnTo>
            </a:path>
          </a:pathLst>
        </a:custGeom>
        <a:noFill/>
        <a:ln w="38100" cap="flat" cmpd="sng" algn="ctr">
          <a:solidFill>
            <a:schemeClr val="accent6">
              <a:lumMod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AEBC3-6434-43E8-B5A0-D03772631996}">
      <dsp:nvSpPr>
        <dsp:cNvPr id="0" name=""/>
        <dsp:cNvSpPr/>
      </dsp:nvSpPr>
      <dsp:spPr>
        <a:xfrm>
          <a:off x="2990482" y="1413729"/>
          <a:ext cx="1056554" cy="861886"/>
        </a:xfrm>
        <a:custGeom>
          <a:avLst/>
          <a:gdLst/>
          <a:ahLst/>
          <a:cxnLst/>
          <a:rect l="0" t="0" r="0" b="0"/>
          <a:pathLst>
            <a:path>
              <a:moveTo>
                <a:pt x="1056554" y="0"/>
              </a:moveTo>
              <a:lnTo>
                <a:pt x="1056554" y="678517"/>
              </a:lnTo>
              <a:lnTo>
                <a:pt x="0" y="678517"/>
              </a:lnTo>
              <a:lnTo>
                <a:pt x="0" y="861886"/>
              </a:lnTo>
            </a:path>
          </a:pathLst>
        </a:custGeom>
        <a:noFill/>
        <a:ln w="38100" cap="flat" cmpd="sng" algn="ctr">
          <a:solidFill>
            <a:schemeClr val="accent6">
              <a:lumMod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71CCE-FEE8-450E-94CC-CBB2EAB34988}">
      <dsp:nvSpPr>
        <dsp:cNvPr id="0" name=""/>
        <dsp:cNvSpPr/>
      </dsp:nvSpPr>
      <dsp:spPr>
        <a:xfrm>
          <a:off x="877372" y="1413729"/>
          <a:ext cx="3169664" cy="861886"/>
        </a:xfrm>
        <a:custGeom>
          <a:avLst/>
          <a:gdLst/>
          <a:ahLst/>
          <a:cxnLst/>
          <a:rect l="0" t="0" r="0" b="0"/>
          <a:pathLst>
            <a:path>
              <a:moveTo>
                <a:pt x="3169664" y="0"/>
              </a:moveTo>
              <a:lnTo>
                <a:pt x="3169664" y="678517"/>
              </a:lnTo>
              <a:lnTo>
                <a:pt x="0" y="678517"/>
              </a:lnTo>
              <a:lnTo>
                <a:pt x="0" y="861886"/>
              </a:lnTo>
            </a:path>
          </a:pathLst>
        </a:custGeom>
        <a:noFill/>
        <a:ln w="38100" cap="flat" cmpd="sng" algn="ctr">
          <a:solidFill>
            <a:schemeClr val="accent6">
              <a:lumMod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B98ED-5C49-456E-89E0-86574BC21E21}">
      <dsp:nvSpPr>
        <dsp:cNvPr id="0" name=""/>
        <dsp:cNvSpPr/>
      </dsp:nvSpPr>
      <dsp:spPr>
        <a:xfrm>
          <a:off x="2429870" y="540543"/>
          <a:ext cx="3234332" cy="87318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Arguments types </a:t>
          </a:r>
        </a:p>
      </dsp:txBody>
      <dsp:txXfrm>
        <a:off x="2429870" y="540543"/>
        <a:ext cx="3234332" cy="873185"/>
      </dsp:txXfrm>
    </dsp:sp>
    <dsp:sp modelId="{4C0DA656-F60B-4FEA-BA85-CCDCA9AB20D4}">
      <dsp:nvSpPr>
        <dsp:cNvPr id="0" name=""/>
        <dsp:cNvSpPr/>
      </dsp:nvSpPr>
      <dsp:spPr>
        <a:xfrm>
          <a:off x="4186" y="2275616"/>
          <a:ext cx="1746371" cy="8731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Non-default Arguments</a:t>
          </a:r>
        </a:p>
      </dsp:txBody>
      <dsp:txXfrm>
        <a:off x="4186" y="2275616"/>
        <a:ext cx="1746371" cy="873185"/>
      </dsp:txXfrm>
    </dsp:sp>
    <dsp:sp modelId="{1AEDE763-EF11-419B-9E78-3C387A6C3115}">
      <dsp:nvSpPr>
        <dsp:cNvPr id="0" name=""/>
        <dsp:cNvSpPr/>
      </dsp:nvSpPr>
      <dsp:spPr>
        <a:xfrm>
          <a:off x="2117296" y="2275616"/>
          <a:ext cx="1746371" cy="8731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Default Arguments</a:t>
          </a:r>
        </a:p>
      </dsp:txBody>
      <dsp:txXfrm>
        <a:off x="2117296" y="2275616"/>
        <a:ext cx="1746371" cy="873185"/>
      </dsp:txXfrm>
    </dsp:sp>
    <dsp:sp modelId="{DA94D6B3-1DE6-45B1-8F5D-6A54AE16ECC7}">
      <dsp:nvSpPr>
        <dsp:cNvPr id="0" name=""/>
        <dsp:cNvSpPr/>
      </dsp:nvSpPr>
      <dsp:spPr>
        <a:xfrm>
          <a:off x="4230406" y="2275616"/>
          <a:ext cx="1746371" cy="8731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Keyword Arguments</a:t>
          </a:r>
        </a:p>
      </dsp:txBody>
      <dsp:txXfrm>
        <a:off x="4230406" y="2275616"/>
        <a:ext cx="1746371" cy="873185"/>
      </dsp:txXfrm>
    </dsp:sp>
    <dsp:sp modelId="{181560A2-40E1-4915-B9BA-F9E2EB2740FC}">
      <dsp:nvSpPr>
        <dsp:cNvPr id="0" name=""/>
        <dsp:cNvSpPr/>
      </dsp:nvSpPr>
      <dsp:spPr>
        <a:xfrm>
          <a:off x="6343515" y="2275616"/>
          <a:ext cx="1746371" cy="8731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Variable-length Arguments</a:t>
          </a:r>
        </a:p>
      </dsp:txBody>
      <dsp:txXfrm>
        <a:off x="6343515" y="2275616"/>
        <a:ext cx="1746371" cy="873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4-04T22:38:19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9209 8372 0,'0'18'343,"0"1"-311,0-1 30,0 20 32,18-20-32,-18 1-15,19-19-31,-19 18-16,0 1 31,0 0 0,0-1-31,19-18 16,-19 19 0,0-1-1,0 1 1,18-19-1,1 56 17,-1-56-17,-18 18 1,0 1 0,19 0-1,-19-1-15,0 19 31,0-18-31,0 0 32,0-1-1,0-36 141,0-1-172,0-18 15,0 18-15,-19-18 16,1 18 0,18 1-1,-19 18-15,1-56 16,18 37 0,-19-18-1,0 37 1,1-37 15,18 18 0,0 1 1,-19 18-17,19-19 1,0 1-1,-18 18 1,18-19 0,0 0-1,0 1 32,0-1-47,0 1 63,0-1-32,0 0 16,0 1-32,18 18-15,-18-19 32,19 19-1,-1-18-15,1 18 30,0 0 17,18 0-32,-37-19 0,18 19 1,1 0 46,-19 19-63,0-1 48,19-18-63,-19 19 31,0-1-15,18 1-1,-18 0 32,0-1-31,0 1 31,0-1-16,0 1-15,0 0 15,0-1 16,0 1 15,-18-19-15,-1 0 16,19 18-48</inkml:trace>
  <inkml:trace contextRef="#ctx0" brushRef="#br0" timeOffset="2134.56">9562 8520 0,'-18'0'328,"-1"0"-297,19 19-15,-19-19-16,1 0 15,18 19 1,-19-19 0,19 18-1,0 1 1,-18-1 0,18 1-1,0 0 110,37-19-78,-19 0-16,1 0 32,-19-19-48,0 0 1,19 1-16,-19-1 16,0 1-1,0-1-15,0 0 32,18 19 264</inkml:trace>
  <inkml:trace contextRef="#ctx0" brushRef="#br0" timeOffset="4208.99">9562 8520 0,'19'0'375,"-1"0"-344,-18 19-15,19-19 0,0 0 15,-1 19-15,1-19-1,-1 0 1,1 0 31,0 0 0</inkml:trace>
  <inkml:trace contextRef="#ctx0" brushRef="#br0" timeOffset="6650.16">9581 8260 0,'18'19'328,"-18"-1"-328,0 1 15,38 37 17,-38-38-32,0 1 0,18-1 15,-18 20 1,0-20-16,19 1 15,-19-1 1,18 20 15,-18-20-15,0 1 0,19-1-16,-19 1 15,0 0 16,19-1-15,-19 1 0,0-1 15,0 1 63,0-38-47,0-18-16,0 19-16,0-1-15,0 0 16,0 1 0,0-19-1,0-1 1,0 20 0,0-1-1,0 1-15,0-1 16,0-18-1,0 18 1,0-18 31,0 18-31,0 1-16,18-19 15,-18 18 16,19 0 1,-1 1-17,1 18 48</inkml:trace>
  <inkml:trace contextRef="#ctx0" brushRef="#br0" timeOffset="11939.73">9953 8409 0,'-19'0'344,"1"0"-344,18 18 16,-19-18-1,-18 19 1,37 0 15,-19-19-31,19 18 31,0 1 1,0-1-17,-18 1 17,18 0-1,0-1 31,0 19-15,18-37 31,19-18-46,-18 18-1,-19-19-16,19 19 1,-1 0 0,-18-18-1,19-1 1,-1 0 15,-18 1 0,19-1-15,0 1 0,-19-1-1,0 0 1,0 38 156,0 0-141,18-1-15,-18 1-16,19-1 15,0 20 1,-1-20 0,1-18 124,-19-18-124,0-1-16,0-37 15,0 38 17,0-20-32,18 1 15,-18 0 1,19 0 0,0 37 93,-1 18-109,1-18 16,-19 19-1,18-19-15,1 0 16,-19 19-16,19-1 31,-19 1 0,18-19-15,-18 18 0,19-18 77,-19-18-46,0-1-16,0 1-31,0-1 32,0 0-17,18 1 1,1-38 0,-19 75 109,19-1-94,-19 1-16,18-19 1,-18 18 0,19-18-16,-1 19 15,1-19 1,-19 19 0,19-19-1,-19 18 1,18-18-1,1 0 32,-1 0 16,1 0-32,0 0 0,-1-18 1,-18-1-17,0 0 1,0 1-1,0-1-15,0 1 16,0-1 0,19-55-1,-19 18 17,0 37-1,-19 19 47,19 37 0,0-18-15,0 0-48,0-1 16,0 1-15,0-1 15,0 1-31,0 0 32,0-1-17,0 1 1,0-1 15,0 1 0,0 0-15,19-19 0,-19 18-1,18-18 1,20 0 78,-20 0-63,1 0 16,-19-18-32,18-1 1,1 19 0,-19-19-16,0 1 15,19-19 1,-19-1-1,18 1 1,1 19 0,-19-20-1,0 1 1,0-37 0,0-1-1,-19 38 1,19 0-1,0 18 1,-18 1 0,18 36 140,0 1-156,0-1 0,0 1 16,0 0-1,18 18 1,1 0-1,-19 0 1,18-18-16,-18 37 16,19-38-1,0 1 1,-1 0 15,-18-1-15,19 19-16,-19-18 15,18-19 17,1 19-17,-19-1 1,37-18 15,-18 0 0,-1 0-15,1 0 31,0 0-16</inkml:trace>
  <inkml:trace contextRef="#ctx0" brushRef="#br0" timeOffset="14214.58">10623 8148 0,'18'0'360,"1"0"-360,-1 0 62,1 0 1,0 0-1,-19 19-15,0 0 31,0-1-46,0 1-17,0-1 1,0 1-1,-19-19 1,19 19 0,-19-19-16,19 18 47,-18-18-16,-1 0 16,1 0 0</inkml:trace>
  <inkml:trace contextRef="#ctx0" brushRef="#br0" timeOffset="15585.01">10548 8018 0,'19'0'266,"-1"0"-251,1 0-15,0 0 16,18 0 0,-19 0-1,1 0 17,0 0-1,-1 0-16,1-18 1,-1 18 0,20-19-1,-20 19 1,1-19 0,-1 19 15,1-56-31</inkml:trace>
  <inkml:trace contextRef="#ctx0" brushRef="#br0" timeOffset="18214.88">10920 8055 0,'19'0'281,"-1"-18"-281,1-1 0,0 1 16,-19-1-16,0-37 16,18 0 15,1 0-15,-19 38 46,-19 18-46,1 0-1,-1 0 32,0 0-47,1 18 31,-1 1-31,1 0 16,18-1 0,0 1 15,0-1-31,0 38 16,0-18-1,0-1 1,0-19-1,0 1 1,0 0 0,0-1-1,0 38 1,18-56 15,19 0-15,-37 19-16,38-19 15,-20 0 17,19 0 15,1-38-32,-38 20-15,18-1 16,-18-18-1,38 0 1,-38 0 0,0 18-1,0-37 1,0 37 46,0 38 48,0 0-95,0-1 1,0 20-16,18-20 16,-18 1-16,19 37 15,-1-19 1,1 56 15,-19-56-15,0 0-16,0-18 15,0-56 157,0 18-156,0-18-16,0 18 16,0 1-1,0-1-15,0 0 16,0-36-16,0 36 15,0 0 17,0 1-17,0-1 17,0 1-17,0-1 1,0 0 78,19 19-63,-1 0 109</inkml:trace>
  <inkml:trace contextRef="#ctx0" brushRef="#br0" timeOffset="23680.15">15813 8241 0,'-19'0'265,"1"0"-249,-1 0-16,1 0 15,-1 0-15,-18 0 16,18 0 0,1 0-1,-1 0 1,19 19 15,0 0-31,0 18 16,0 19-1,0-19 17,0-19-17,0 20-15,0-20 16,0 1 0,0-1-1,0 1 1,19-19-1,18 0 17,-19 0-32,1 0 15,0-19 1,-1 1-16,-18-38 16,19 37-1,-19-36 1,0 36-1,0-18 1,18 18 0,-18 1 31,19 36 46,-19 38-77,19-37-16,-19-1 16,0 1-16,18-1 0,-18 38 15,37-19 1,-37-18-1,19-19 17,0 0-1,-1 0-15,1 0-1,-1-19-15,1-36 16,18 17-1,-37 1-15,0 0 16,0-19 0,0 19-1,-18 18 1,18 1 0,0-1-1,-19-18 1,19 18 62,0 1-62,0 36 30,0 1-30,0 0-16,0-1 16,0 19-1,0 1 1,37-1-16,-18 56 16,-19-56 15,0 19-31,0-38 0,0 1 31,0 0-15,0-1 15,0-36 344,18-1-359,1 0-16,0 1 46,-1-1-14,1 1-17,-1 18 1,1-19 0,0 0 15,-1 1-31,-18-1 31,19 19-15,-1-18 15,1 18 16</inkml:trace>
  <inkml:trace contextRef="#ctx0" brushRef="#br0" timeOffset="27421.79">16427 8093 0,'-19'0'297,"1"0"-281,-1 0-1,19 18 1,-19 1 109,1-19-109,-1 0-1,19 18 1,-18-18 0,18 19-16,0 0 109,-19-19-93,19 18-1,-19-18 1,19 19-1,-18-1 1,18 1 15,-19-19 1,19 19-17,0-1 1,0 1-1,-37-19 17,37 18-32,0 1 31,0 0 0,-19-1-15,19 1-1,0-1 1,0 1 0,-18-19 15,18 19 0,0-1 0,0 1 16,0-1-31,0 1 0,0 0-1,0-1 16,0 1-31,0-1 32,0 1-1,0 0 0,0-1-15,0 1 62</inkml:trace>
  <inkml:trace contextRef="#ctx0" brushRef="#br0" timeOffset="36630.17">16371 8427 0,'0'-18'203,"19"-1"-187,-19 1-16,0-1 31,18-18-15,-18 18-1,0 1 1,0-1 62,-18 19-31,-1 0-47,0 0 16,1 0 15,-1 0-15,19 19 15,-18-19-31,18 18 15,-19-18 1,19 19 0,0-1-1,0 1 32,-19 0-47,19-1 16,0 1-1,0-1 17,0 1-32,0 0 15,0-1 32,0 1-31,0-1-1,19-18 17,0 0-17,-1 0 1,1 0 0,-1-18-1,1 18 1,0 0-1,18-37 17,-18 18-17,-19 0 1,18-18 0,-18 19 62,19 55 94,-19 0-157,0-18 1,18 18-16,1 0 15,-19 0 1,0 0 0,0 1-1,0-20 1,0 1 0,0-1-1,0 1 79,-19 18-78,1-37-1,18 19-15,-19-19 16,1 0-1,-1 0 1,19 18 0,-19-18-16,1 0 31,18-37-15,-19-37-1</inkml:trace>
  <inkml:trace contextRef="#ctx0" brushRef="#br0" timeOffset="41147.65">16576 8334 0,'0'19'281,"0"0"-265,0-1 0,0 1-16,0-1 15,0 1 1,0 0-1,18-19 1,1 18 0,0-18-1,-19 19 1,18-1 15,1-18-15,-1 0 15,1 0-15,0 0 15,-1-18-15,1-19 15,-19 18 0,18-37-15,-18 19-16,0 18 31,0 1-15,0 36 77,0 1-93,0 0 16,0-1 0,0 1-1,19-19-15,0 37 0,-1 0 16,-18-18 15,19-19-15,-19 18 31,37-73-1,-37 17-30,19 38 15,-1-18-15,-18-19 62,0 55-47,19-18-31,-19 19 16,0-1 0,18 1-1,1 0 1,-19-1-1,0 1 1,19-19 78,-19-37-79,18 18 1,-18-18-16,0 18 16,0-18-1,19 18 1,-1 19 62,-18 38-78,19-20 47,-19 1 0,19-19 31,-19-19-62,0 1-1,0-1 16,18 19-15,-18-19-16,0 1 16,37 18 46,1 0-31,-38 18-15,18 20 15,1-38-15,-1 18-16,1-18 16,18 19-1,-37-1 1,37 1-1,-18-19 17,0 0-17,-1 0 17,1-19-17,-19 1 1,18-1-1,-18-18 17,0 0-1,0 18-15,-18 19-1,-1 0 1,1 0 15,18-37-15,-19 37 15,19 19 31,0-1-46,0 1 0,0-1-1,0 1 1,0 0 0,0-1-1,19 1 1,-1-1-1,-18 1-15,19 0 16,-1-1 15,1-18-15,0-18 31,-1-20-32,-18 20-15,19-1 16,18 1 0,0-1-1,1 0 1,17 19 0,-36 0-16,37-18 15,-19 18 1,-18 0-16,55 37 15,0-18 1,1 18 0,-38-19-1,56 20 1,-37-38 0,0 18-1,-1-18 16,1-37-15,-19 18 0,56-55-1,-18-19 1,-56 93 0,55 0-1,0-37 1,-18 55-1,0 1 1,0 0 0,0-19-1,-1 37 1,1-19 0,0-18-1,56 0 16,-75-37-15,19 19 0,-1-1-1,-17 19 1,17-93 0,-17 37-1,-1 19 1,-37-56-1,37 93 1,-18-37 0,-19 18-1,-38-18 1,20 37 0,18-19-1,-19 19 1,1 0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4986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632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817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20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 </a:t>
            </a:r>
          </a:p>
          <a:p>
            <a:pPr marL="139700" indent="0">
              <a:buNone/>
            </a:pPr>
            <a:r>
              <a:rPr lang="en-GB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using break word</a:t>
            </a:r>
          </a:p>
          <a:p>
            <a:pPr marL="139700" indent="0">
              <a:buNone/>
            </a:pPr>
            <a:endParaRPr lang="en-GB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82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246941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2135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5263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r>
              <a:rPr lang="ar-EG" dirty="0"/>
              <a:t>يعنى أى حاجة بعد السطر</a:t>
            </a:r>
            <a:r>
              <a:rPr lang="ar-EG" baseline="0" dirty="0"/>
              <a:t> اللى مكتوب فيه </a:t>
            </a:r>
            <a:r>
              <a:rPr lang="en-US" baseline="0" dirty="0"/>
              <a:t>return </a:t>
            </a:r>
            <a:r>
              <a:rPr lang="ar-EG" baseline="0" dirty="0"/>
              <a:t> مش هيحصله حاجة – مش هيتنفذ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78616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230951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374411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13673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63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3204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9086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82889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019542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63107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r" rtl="1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457506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6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63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A very common situation in biological research is to have a large collection of data (DNA sequences, SNP positions, gene expression measurements) that all need to be processed in the same way.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programming, lists used to store sequences of related data and to perform the same operation on every element in a list, like displaying each element or manipulating them mathematically.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loop used to iterate over each element we stored in a list, repeating the same code for each element.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2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65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35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terminate the code by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Ctrl+C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which generates an interrupt from the keyboard. Otherwise, it would have gone on unendingly</a:t>
            </a:r>
          </a:p>
          <a:p>
            <a:pPr marL="13970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the value of x will start at 1 but never change. As a result, the conditional test x &lt;= 5 will always evaluate to True and the while loop will run forever, printing a series of 1s.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your program gets stuck in an infinite loop, press ctrl-C or just close the terminal window displaying your program’s output.</a:t>
            </a:r>
          </a:p>
          <a:p>
            <a:pPr marL="139700" indent="0"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196376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9312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GB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77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386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 txBox="1">
            <a:spLocks noGrp="1"/>
          </p:cNvSpPr>
          <p:nvPr>
            <p:ph type="body" idx="1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025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9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1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customXml" Target="../ink/ink1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Python</a:t>
            </a:r>
            <a:br>
              <a:rPr lang="en" dirty="0"/>
            </a:br>
            <a:r>
              <a:rPr lang="en-GB" sz="3200" dirty="0">
                <a:solidFill>
                  <a:srgbClr val="FFFF00"/>
                </a:solidFill>
              </a:rPr>
              <a:t>Day 2</a:t>
            </a:r>
            <a:br>
              <a:rPr lang="en-GB" sz="3200" dirty="0">
                <a:solidFill>
                  <a:srgbClr val="FFFF00"/>
                </a:solidFill>
              </a:rPr>
            </a:br>
            <a:br>
              <a:rPr lang="en-GB" sz="3200" dirty="0">
                <a:solidFill>
                  <a:srgbClr val="FFFF00"/>
                </a:solidFill>
              </a:rPr>
            </a:br>
            <a:endParaRPr lang="en-GB" sz="3200" dirty="0">
              <a:solidFill>
                <a:srgbClr val="FFFF00"/>
              </a:solidFill>
            </a:endParaRPr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ython (Programming Language) PNG Transparent Images | PNG 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78" y="676376"/>
            <a:ext cx="6155598" cy="35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7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474" y="1375557"/>
            <a:ext cx="6728400" cy="425948"/>
          </a:xfrm>
        </p:spPr>
        <p:txBody>
          <a:bodyPr/>
          <a:lstStyle/>
          <a:p>
            <a:r>
              <a:rPr lang="en-US" sz="2800" dirty="0"/>
              <a:t>We have the following list</a:t>
            </a:r>
            <a:endParaRPr lang="ar-E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03" y="1921987"/>
            <a:ext cx="6846184" cy="5482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2197" y="2871159"/>
            <a:ext cx="6851175" cy="15696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42900">
              <a:buClr>
                <a:schemeClr val="accent4"/>
              </a:buClr>
              <a:buSzPts val="1800"/>
              <a:buFont typeface="Inria Sans Light"/>
              <a:buChar char="⬥"/>
            </a:pPr>
            <a:r>
              <a:rPr lang="en-US" sz="2800" u="sng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We need to print it as:</a:t>
            </a:r>
          </a:p>
          <a:p>
            <a:pPr marL="114300">
              <a:buClr>
                <a:schemeClr val="accent4"/>
              </a:buClr>
              <a:buSzPts val="1800"/>
            </a:pPr>
            <a:r>
              <a:rPr lang="en-US" sz="2400" dirty="0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Homo sapiens is an ape </a:t>
            </a:r>
          </a:p>
          <a:p>
            <a:pPr marL="114300">
              <a:buClr>
                <a:schemeClr val="accent4"/>
              </a:buClr>
              <a:buSzPts val="1800"/>
            </a:pPr>
            <a:r>
              <a:rPr lang="en-US" sz="2400" dirty="0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Pan troglodytes is an ape </a:t>
            </a:r>
          </a:p>
          <a:p>
            <a:pPr marL="114300">
              <a:buClr>
                <a:schemeClr val="accent4"/>
              </a:buClr>
              <a:buSzPts val="1800"/>
            </a:pPr>
            <a:r>
              <a:rPr lang="en-US" sz="2400" dirty="0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Gorilla </a:t>
            </a:r>
            <a:r>
              <a:rPr lang="en-US" sz="2400" dirty="0" err="1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gorilla</a:t>
            </a:r>
            <a:r>
              <a:rPr lang="en-US" sz="2400" dirty="0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 is an ape</a:t>
            </a:r>
          </a:p>
        </p:txBody>
      </p:sp>
    </p:spTree>
    <p:extLst>
      <p:ext uri="{BB962C8B-B14F-4D97-AF65-F5344CB8AC3E}">
        <p14:creationId xmlns:p14="http://schemas.microsoft.com/office/powerpoint/2010/main" val="8023849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07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Write a recursive function to calculate the sum of numbers from 0 to 10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3811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07 -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49" y="1537853"/>
            <a:ext cx="3374541" cy="3126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48" y="2857500"/>
            <a:ext cx="1155988" cy="18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556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27153114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17013" y="1306706"/>
            <a:ext cx="4534096" cy="1167690"/>
          </a:xfrm>
        </p:spPr>
        <p:txBody>
          <a:bodyPr/>
          <a:lstStyle/>
          <a:p>
            <a:r>
              <a:rPr lang="en-US" dirty="0"/>
              <a:t>In Python, an anonymous function means that a function is without a name. </a:t>
            </a:r>
          </a:p>
          <a:p>
            <a:r>
              <a:rPr lang="en-US" dirty="0"/>
              <a:t>As we already know that the </a:t>
            </a:r>
            <a:r>
              <a:rPr lang="en-US" sz="2800" b="1" dirty="0" err="1">
                <a:solidFill>
                  <a:srgbClr val="FFFF66"/>
                </a:solidFill>
              </a:rPr>
              <a:t>def</a:t>
            </a:r>
            <a:r>
              <a:rPr lang="en-US" dirty="0"/>
              <a:t> keyword is used to define a normal function in Python. </a:t>
            </a:r>
          </a:p>
          <a:p>
            <a:r>
              <a:rPr lang="en-US" dirty="0"/>
              <a:t>Similarly, the </a:t>
            </a:r>
            <a:r>
              <a:rPr lang="en-US" sz="2800" b="1" dirty="0">
                <a:solidFill>
                  <a:srgbClr val="FFFF66"/>
                </a:solidFill>
              </a:rPr>
              <a:t>lambda </a:t>
            </a:r>
            <a:r>
              <a:rPr lang="en-US" dirty="0"/>
              <a:t>keyword is used to define an anonymous function in Python. </a:t>
            </a:r>
          </a:p>
        </p:txBody>
      </p:sp>
      <p:pic>
        <p:nvPicPr>
          <p:cNvPr id="8194" name="Picture 2" descr="Lambda Functions In Python (Anonymous Functions) | FACE Pr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30" y="2800241"/>
            <a:ext cx="3465427" cy="164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A1B27-E981-43E9-89C3-5FAEC4B71A7E}"/>
              </a:ext>
            </a:extLst>
          </p:cNvPr>
          <p:cNvSpPr txBox="1"/>
          <p:nvPr/>
        </p:nvSpPr>
        <p:spPr>
          <a:xfrm>
            <a:off x="4838213" y="2289730"/>
            <a:ext cx="41532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Syntax: lambda arguments: expression</a:t>
            </a:r>
          </a:p>
        </p:txBody>
      </p:sp>
    </p:spTree>
    <p:extLst>
      <p:ext uri="{BB962C8B-B14F-4D97-AF65-F5344CB8AC3E}">
        <p14:creationId xmlns:p14="http://schemas.microsoft.com/office/powerpoint/2010/main" val="37673837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Functions</a:t>
            </a:r>
            <a:r>
              <a:rPr lang="en-US" dirty="0"/>
              <a:t> (cont.)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17012" y="1306705"/>
            <a:ext cx="8234705" cy="3140603"/>
          </a:xfrm>
        </p:spPr>
        <p:txBody>
          <a:bodyPr/>
          <a:lstStyle/>
          <a:p>
            <a:r>
              <a:rPr lang="en-US" dirty="0"/>
              <a:t>This function can have any number of arguments but only one expression, which is evaluated and returned.</a:t>
            </a:r>
          </a:p>
          <a:p>
            <a:r>
              <a:rPr lang="en-US" dirty="0"/>
              <a:t>One is free to use lambda functions wherever function objects are required.</a:t>
            </a:r>
          </a:p>
          <a:p>
            <a:r>
              <a:rPr lang="en-US" dirty="0"/>
              <a:t>You need to keep in your knowledge that lambda functions are syntactically restricted to a single expression.</a:t>
            </a:r>
          </a:p>
          <a:p>
            <a:r>
              <a:rPr lang="en-US" dirty="0"/>
              <a:t>It has various uses in particular fields of programming besides other types of expressions in functions.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15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Functions</a:t>
            </a:r>
            <a:r>
              <a:rPr lang="en-US" dirty="0"/>
              <a:t> (Example)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29062" y="1412412"/>
            <a:ext cx="2764448" cy="56186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Cube Number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7" y="2952604"/>
            <a:ext cx="3102552" cy="165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365" y="2947346"/>
            <a:ext cx="3102552" cy="165055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48791" y="2179879"/>
            <a:ext cx="2764448" cy="561861"/>
          </a:xfrm>
          <a:prstGeom prst="roundRect">
            <a:avLst>
              <a:gd name="adj" fmla="val 479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err="1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def</a:t>
            </a:r>
            <a:r>
              <a:rPr lang="en-US" sz="2400" b="1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()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23365" y="2179879"/>
            <a:ext cx="2764448" cy="561861"/>
          </a:xfrm>
          <a:prstGeom prst="roundRect">
            <a:avLst>
              <a:gd name="adj" fmla="val 479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altLang="en-US" sz="2400" b="1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lambda()</a:t>
            </a:r>
            <a:endParaRPr lang="en-US" sz="2400" b="1" dirty="0">
              <a:solidFill>
                <a:srgbClr val="FFFF00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cxnSp>
        <p:nvCxnSpPr>
          <p:cNvPr id="13" name="Elbow Connector 12"/>
          <p:cNvCxnSpPr>
            <a:stCxn id="5" idx="1"/>
            <a:endCxn id="9" idx="0"/>
          </p:cNvCxnSpPr>
          <p:nvPr/>
        </p:nvCxnSpPr>
        <p:spPr>
          <a:xfrm rot="10800000" flipV="1">
            <a:off x="2231016" y="1693343"/>
            <a:ext cx="798047" cy="486536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>
            <a:off x="5793510" y="1693343"/>
            <a:ext cx="812079" cy="486536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2600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446" name="Google Shape;446;p34"/>
          <p:cNvSpPr txBox="1">
            <a:spLocks noGrp="1"/>
          </p:cNvSpPr>
          <p:nvPr>
            <p:ph type="subTitle" idx="4294967295"/>
          </p:nvPr>
        </p:nvSpPr>
        <p:spPr>
          <a:xfrm>
            <a:off x="521771" y="2587394"/>
            <a:ext cx="4876107" cy="14776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ANY QUESTIONS?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447" name="Google Shape;447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grpSp>
        <p:nvGrpSpPr>
          <p:cNvPr id="448" name="Google Shape;448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49" name="Google Shape;449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52" name="Google Shape;452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243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41" y="1962435"/>
            <a:ext cx="7746584" cy="236390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757474" y="1375557"/>
            <a:ext cx="6728400" cy="425948"/>
          </a:xfrm>
        </p:spPr>
        <p:txBody>
          <a:bodyPr/>
          <a:lstStyle/>
          <a:p>
            <a:r>
              <a:rPr lang="en-US" sz="2800" dirty="0"/>
              <a:t>Solution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1763409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88" y="480525"/>
            <a:ext cx="70961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3-1 Iterating over lines in a file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610435"/>
            <a:ext cx="6994454" cy="2594305"/>
          </a:xfrm>
        </p:spPr>
        <p:txBody>
          <a:bodyPr/>
          <a:lstStyle/>
          <a:p>
            <a:r>
              <a:rPr lang="en-US" dirty="0"/>
              <a:t>When we treat a string as a list, each character becomes an individual element,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3200" b="1" dirty="0">
                <a:solidFill>
                  <a:srgbClr val="FFFF00"/>
                </a:solidFill>
              </a:rPr>
              <a:t>But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When we treat a file as a list, each line becomes an individual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399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50" y="855506"/>
            <a:ext cx="7226466" cy="351300"/>
          </a:xfrm>
        </p:spPr>
        <p:txBody>
          <a:bodyPr/>
          <a:lstStyle/>
          <a:p>
            <a:r>
              <a:rPr lang="en-US" dirty="0"/>
              <a:t>3-1 Iterating over lines in a file - Example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we have the protein = "</a:t>
            </a:r>
            <a:r>
              <a:rPr lang="en-US" sz="2800" dirty="0" err="1"/>
              <a:t>vlspadktnv</a:t>
            </a:r>
            <a:r>
              <a:rPr lang="en-US" sz="2800" dirty="0"/>
              <a:t>" and we need to print it as</a:t>
            </a:r>
          </a:p>
          <a:p>
            <a:endParaRPr lang="en-US" sz="2800" dirty="0"/>
          </a:p>
          <a:p>
            <a:pPr marL="114300" indent="0">
              <a:buNone/>
            </a:pPr>
            <a:r>
              <a:rPr lang="en-US" sz="2800" dirty="0" err="1"/>
              <a:t>vls</a:t>
            </a:r>
            <a:r>
              <a:rPr lang="en-US" sz="2800" dirty="0"/>
              <a:t> </a:t>
            </a:r>
            <a:r>
              <a:rPr lang="en-US" sz="2800" dirty="0" err="1"/>
              <a:t>vlsp</a:t>
            </a:r>
            <a:r>
              <a:rPr lang="en-US" sz="2800" dirty="0"/>
              <a:t> </a:t>
            </a:r>
            <a:r>
              <a:rPr lang="en-US" sz="2800" dirty="0" err="1"/>
              <a:t>vlspa</a:t>
            </a:r>
            <a:r>
              <a:rPr lang="en-US" sz="2800" dirty="0"/>
              <a:t> </a:t>
            </a:r>
            <a:r>
              <a:rPr lang="en-US" sz="2800" dirty="0" err="1"/>
              <a:t>vlspad</a:t>
            </a:r>
            <a:r>
              <a:rPr lang="en-US" sz="2800" dirty="0"/>
              <a:t> ...etc...</a:t>
            </a:r>
            <a:endParaRPr lang="ar-E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51" y="2082015"/>
            <a:ext cx="1555988" cy="26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2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50" y="1915520"/>
            <a:ext cx="5231730" cy="2055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38" y="1915520"/>
            <a:ext cx="1555988" cy="26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4- Conditions, True and False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94869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48" y="701845"/>
            <a:ext cx="5516042" cy="388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2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23" y="557338"/>
            <a:ext cx="5585378" cy="3932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01" y="518471"/>
            <a:ext cx="1571199" cy="39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5- If Statement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41558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body" idx="1"/>
          </p:nvPr>
        </p:nvSpPr>
        <p:spPr>
          <a:xfrm>
            <a:off x="516889" y="1416549"/>
            <a:ext cx="8110322" cy="32781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/>
              <a:t>What is a loop </a:t>
            </a:r>
          </a:p>
          <a:p>
            <a:r>
              <a:rPr lang="en-US" sz="2800" dirty="0"/>
              <a:t>For loop </a:t>
            </a:r>
          </a:p>
          <a:p>
            <a:r>
              <a:rPr lang="en-US" sz="2800" dirty="0"/>
              <a:t>While loop </a:t>
            </a:r>
          </a:p>
          <a:p>
            <a:r>
              <a:rPr lang="en-US" sz="2800" dirty="0"/>
              <a:t>Infinite loop </a:t>
            </a:r>
          </a:p>
          <a:p>
            <a:r>
              <a:rPr lang="en-US" sz="2800" dirty="0"/>
              <a:t>If/</a:t>
            </a:r>
            <a:r>
              <a:rPr lang="en-US" sz="2800" dirty="0" err="1"/>
              <a:t>Elif</a:t>
            </a:r>
            <a:r>
              <a:rPr lang="en-US" sz="2800" dirty="0"/>
              <a:t>/Else </a:t>
            </a:r>
          </a:p>
          <a:p>
            <a:r>
              <a:rPr lang="en-US" sz="2800" dirty="0"/>
              <a:t>Loop keywords (break/continue) </a:t>
            </a:r>
          </a:p>
          <a:p>
            <a:r>
              <a:rPr lang="en-US" sz="2800" dirty="0"/>
              <a:t>Exercises on loops and conditions </a:t>
            </a: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ar-EG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60" name="Google Shape;460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59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statement: Executes a group of statements only if a certain condition is true. Otherwise, the statements are skipped.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Syntax: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sz="2800" dirty="0"/>
              <a:t>if condition:</a:t>
            </a:r>
          </a:p>
          <a:p>
            <a:pPr marL="114300" indent="0">
              <a:buNone/>
            </a:pPr>
            <a:r>
              <a:rPr lang="en-US" sz="2800" dirty="0"/>
              <a:t>	      statements</a:t>
            </a:r>
            <a:endParaRPr lang="ar-E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284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(Example -1)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659695"/>
            <a:ext cx="6537278" cy="22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(Example -2)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691114"/>
            <a:ext cx="6728400" cy="26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2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(Example -3)</a:t>
            </a:r>
            <a:br>
              <a:rPr lang="en-US" dirty="0"/>
            </a:br>
            <a:r>
              <a:rPr lang="en-US" sz="2800" dirty="0">
                <a:solidFill>
                  <a:schemeClr val="accent6"/>
                </a:solidFill>
              </a:rPr>
              <a:t>List - Loop - If statement example</a:t>
            </a:r>
            <a:endParaRPr lang="ar-EG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822758"/>
            <a:ext cx="6926561" cy="25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7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If/Else Statement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389205"/>
            <a:ext cx="6728400" cy="3033900"/>
          </a:xfrm>
        </p:spPr>
        <p:txBody>
          <a:bodyPr/>
          <a:lstStyle/>
          <a:p>
            <a:r>
              <a:rPr lang="en-US" dirty="0"/>
              <a:t>if/else statement: Executes one block of statements if a certain condition is True, and a second block of statements if it is False.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Syntax:</a:t>
            </a:r>
          </a:p>
          <a:p>
            <a:pPr marL="114300" indent="0">
              <a:buNone/>
            </a:pPr>
            <a:r>
              <a:rPr lang="en-US" dirty="0"/>
              <a:t>	if condition:</a:t>
            </a:r>
          </a:p>
          <a:p>
            <a:pPr marL="114300" indent="0">
              <a:buNone/>
            </a:pPr>
            <a:r>
              <a:rPr lang="en-US" dirty="0"/>
              <a:t>		statements</a:t>
            </a:r>
          </a:p>
          <a:p>
            <a:pPr marL="114300" indent="0">
              <a:buNone/>
            </a:pPr>
            <a:r>
              <a:rPr lang="en-US" dirty="0"/>
              <a:t>	else:</a:t>
            </a:r>
          </a:p>
          <a:p>
            <a:pPr marL="114300" indent="0">
              <a:buNone/>
            </a:pPr>
            <a:r>
              <a:rPr lang="en-US" dirty="0"/>
              <a:t>		statements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624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If/Else Statement (Example)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802784"/>
            <a:ext cx="5756056" cy="25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53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Ask about the temperature degree. If it is greater than 35 degree, then wear shorts if not wear long pants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777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(solution)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83538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Ask about the temperature degree. If it is greater than 35 degree, then wear shorts if not wear long pants</a:t>
            </a:r>
            <a:endParaRPr lang="ar-E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21" y="2265528"/>
            <a:ext cx="6194591" cy="25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0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conditions </a:t>
            </a:r>
            <a:r>
              <a:rPr lang="en-US" dirty="0" err="1"/>
              <a:t>elif</a:t>
            </a:r>
            <a:r>
              <a:rPr lang="en-US" dirty="0"/>
              <a:t> ("else if")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724" y="1320966"/>
            <a:ext cx="7335649" cy="83538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if/else statement: Executes one block of statements if a certain condition is True, and a second block of statements if it is False.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Syntax: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if condition:</a:t>
            </a:r>
          </a:p>
          <a:p>
            <a:pPr marL="114300" indent="0">
              <a:buNone/>
            </a:pPr>
            <a:r>
              <a:rPr lang="en-US" sz="2000" dirty="0"/>
              <a:t>    statements</a:t>
            </a:r>
          </a:p>
          <a:p>
            <a:pPr marL="114300" indent="0">
              <a:buNone/>
            </a:pPr>
            <a:r>
              <a:rPr lang="en-US" sz="2000" dirty="0" err="1"/>
              <a:t>elif</a:t>
            </a:r>
            <a:r>
              <a:rPr lang="en-US" sz="2000" dirty="0"/>
              <a:t> condition:</a:t>
            </a:r>
          </a:p>
          <a:p>
            <a:pPr marL="114300" indent="0">
              <a:buNone/>
            </a:pPr>
            <a:r>
              <a:rPr lang="en-US" sz="2000" dirty="0"/>
              <a:t>    statements</a:t>
            </a:r>
          </a:p>
          <a:p>
            <a:pPr marL="114300" indent="0">
              <a:buNone/>
            </a:pPr>
            <a:r>
              <a:rPr lang="en-US" sz="2000" dirty="0"/>
              <a:t>else:</a:t>
            </a:r>
          </a:p>
          <a:p>
            <a:pPr marL="114300" indent="0">
              <a:buNone/>
            </a:pPr>
            <a:r>
              <a:rPr lang="en-US" sz="2000" dirty="0"/>
              <a:t>    statements</a:t>
            </a:r>
            <a:endParaRPr lang="ar-E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4081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335649" cy="351300"/>
          </a:xfrm>
        </p:spPr>
        <p:txBody>
          <a:bodyPr/>
          <a:lstStyle/>
          <a:p>
            <a:r>
              <a:rPr lang="en-US" dirty="0"/>
              <a:t>Multiple conditions </a:t>
            </a:r>
            <a:r>
              <a:rPr lang="en-US" dirty="0" err="1"/>
              <a:t>elif</a:t>
            </a:r>
            <a:r>
              <a:rPr lang="en-US" dirty="0"/>
              <a:t> ("else if") - Example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49" y="1585343"/>
            <a:ext cx="6013406" cy="28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body" idx="1"/>
          </p:nvPr>
        </p:nvSpPr>
        <p:spPr>
          <a:xfrm>
            <a:off x="1015999" y="1307692"/>
            <a:ext cx="7611211" cy="32781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Defining a function</a:t>
            </a:r>
          </a:p>
          <a:p>
            <a:r>
              <a:rPr lang="en-US" dirty="0"/>
              <a:t>Arguments</a:t>
            </a:r>
          </a:p>
          <a:p>
            <a:r>
              <a:rPr lang="en-US" dirty="0"/>
              <a:t>Variable-length arguments</a:t>
            </a:r>
          </a:p>
          <a:p>
            <a:r>
              <a:rPr lang="en-US" dirty="0"/>
              <a:t>Return statement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Lambda Function</a:t>
            </a:r>
          </a:p>
          <a:p>
            <a:r>
              <a:rPr lang="en-US" dirty="0"/>
              <a:t>Exercises on functions</a:t>
            </a:r>
          </a:p>
        </p:txBody>
      </p:sp>
      <p:sp>
        <p:nvSpPr>
          <p:cNvPr id="460" name="Google Shape;460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01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6- While loop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9414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724" y="1320966"/>
            <a:ext cx="7335649" cy="83538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while loop: repeatedly executes a target statement as long as a given condition is true.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Syntax: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while expression:</a:t>
            </a:r>
          </a:p>
          <a:p>
            <a:pPr marL="114300" indent="0">
              <a:buNone/>
            </a:pPr>
            <a:r>
              <a:rPr lang="en-US" dirty="0"/>
              <a:t>    statement(s)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288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(Example)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49" y="2038349"/>
            <a:ext cx="2843071" cy="2151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20" y="2038349"/>
            <a:ext cx="585646" cy="28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8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Loops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177" y="1551900"/>
            <a:ext cx="4019243" cy="3033900"/>
          </a:xfrm>
        </p:spPr>
        <p:txBody>
          <a:bodyPr/>
          <a:lstStyle/>
          <a:p>
            <a:r>
              <a:rPr lang="en-US" sz="2800" dirty="0"/>
              <a:t>Every while loop needs a way to stop running so it won’t continue to run forever.</a:t>
            </a:r>
            <a:endParaRPr lang="ar-E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0242" name="Picture 2" descr="Image result for no en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01" y="1542348"/>
            <a:ext cx="3043451" cy="30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59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Loops (Example)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177" y="1551900"/>
            <a:ext cx="4387733" cy="1082118"/>
          </a:xfrm>
        </p:spPr>
        <p:txBody>
          <a:bodyPr/>
          <a:lstStyle/>
          <a:p>
            <a:r>
              <a:rPr lang="en-US" sz="2800" dirty="0"/>
              <a:t>this counting loop should count from 1 to 5:</a:t>
            </a:r>
            <a:endParaRPr lang="ar-E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2740041"/>
            <a:ext cx="2639634" cy="1845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752" y="2738995"/>
            <a:ext cx="525908" cy="18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 Loops (Example)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177" y="1551900"/>
            <a:ext cx="7745083" cy="1082118"/>
          </a:xfrm>
        </p:spPr>
        <p:txBody>
          <a:bodyPr/>
          <a:lstStyle/>
          <a:p>
            <a:r>
              <a:rPr lang="en-US" sz="2000" dirty="0"/>
              <a:t>But if you accidentally omit the line x += 1 (as shown in pervious example), the loop will run forever:</a:t>
            </a:r>
            <a:endParaRPr lang="ar-E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02" y="2740041"/>
            <a:ext cx="2639634" cy="1845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67" y="2965305"/>
            <a:ext cx="2854855" cy="139523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47484" y="3447216"/>
            <a:ext cx="1414935" cy="43140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4115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7- </a:t>
            </a:r>
            <a:r>
              <a:rPr lang="en-US" dirty="0"/>
              <a:t>Exit a Loop with break keyword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46816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Statement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Rectangle 7"/>
          <p:cNvSpPr/>
          <p:nvPr/>
        </p:nvSpPr>
        <p:spPr>
          <a:xfrm>
            <a:off x="1207850" y="1837792"/>
            <a:ext cx="7180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break statement, when it occurs within a for loop, or while loop, causes the loop to terminate immediately and program execution continues with the statement after the loop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8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Statement (Example - 1)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04" y="1855456"/>
            <a:ext cx="7309983" cy="23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9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Statement (Example - 1)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0" y="1340063"/>
            <a:ext cx="5493200" cy="1764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50" y="3196858"/>
            <a:ext cx="38576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1-Why do we need lists and loops?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60" name="Google Shape;460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080225" y="1310575"/>
            <a:ext cx="69836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  <a:buSzPct val="125000"/>
            </a:pPr>
            <a:r>
              <a:rPr lang="en-US" sz="2800" u="sng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In programming:</a:t>
            </a:r>
          </a:p>
          <a:p>
            <a:pPr marL="342900" indent="-342900"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lists used to store sequences of related data and to perform the same operation on every element in a list, like displaying each element or manipulating them mathematically. </a:t>
            </a:r>
          </a:p>
          <a:p>
            <a:pPr marL="342900" indent="-342900"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marL="342900" indent="-342900"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The loop used to iterate over each element we stored in a list, repeating the same code for each element.</a:t>
            </a:r>
            <a:endParaRPr lang="ar-EG" sz="24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4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Statement (Example - 2)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84" y="1683639"/>
            <a:ext cx="3441467" cy="2674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425" y="3179929"/>
            <a:ext cx="2038694" cy="11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 Statement (Example - 3)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0" y="1495566"/>
            <a:ext cx="6572054" cy="1793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20" y="3439236"/>
            <a:ext cx="5902811" cy="13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9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continue Statement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868017" y="1584296"/>
            <a:ext cx="74571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continue statement, when it occurs within a for loop, a while loop, or a do-while loop, causes the program execution to jump to the bottom of the loop. </a:t>
            </a: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None of the statements between the continue statement and the bottom of the loop are executed. The loop then continues as normal.</a:t>
            </a:r>
          </a:p>
        </p:txBody>
      </p:sp>
    </p:spTree>
    <p:extLst>
      <p:ext uri="{BB962C8B-B14F-4D97-AF65-F5344CB8AC3E}">
        <p14:creationId xmlns:p14="http://schemas.microsoft.com/office/powerpoint/2010/main" val="781387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continue Statement (Example)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07849" y="2200959"/>
            <a:ext cx="58207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en-US" sz="2800" dirty="0">
                <a:solidFill>
                  <a:schemeClr val="tx1"/>
                </a:solidFill>
              </a:rPr>
              <a:t>consider a loop that counts from 1 to 10 but prints only the odd numbers in that range</a:t>
            </a:r>
            <a:endParaRPr lang="ar-E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13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The continue Statement (Example - </a:t>
            </a:r>
            <a:r>
              <a:rPr lang="en-US" dirty="0" err="1"/>
              <a:t>Soln</a:t>
            </a:r>
            <a:r>
              <a:rPr lang="en-US" dirty="0"/>
              <a:t>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49" y="1803140"/>
            <a:ext cx="4754861" cy="2304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553" y="1803140"/>
            <a:ext cx="676419" cy="23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3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291FA5B2-81B8-4C96-911E-A0D603BF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0" y="581088"/>
            <a:ext cx="1164306" cy="484748"/>
          </a:xfrm>
          <a:prstGeom prst="rect">
            <a:avLst/>
          </a:prstGeom>
          <a:solidFill>
            <a:srgbClr val="FFF7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marL="306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0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00000" indent="-270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4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9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2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5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8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685800" fontAlgn="b">
              <a:buClrTx/>
              <a:buSzTx/>
              <a:buNone/>
            </a:pPr>
            <a:r>
              <a:rPr lang="en-US" sz="2700" dirty="0">
                <a:solidFill>
                  <a:srgbClr val="232F3E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Break</a:t>
            </a:r>
            <a:endParaRPr lang="en-US" altLang="en-US" sz="2625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1A1345-8509-4AFA-B46A-635C96574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142" y="351046"/>
            <a:ext cx="3846443" cy="96949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0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for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in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range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10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if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5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break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endParaRPr lang="en-US" altLang="en-US" sz="1050" dirty="0">
              <a:solidFill>
                <a:srgbClr val="80859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80859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'Number is '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+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str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))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'Out of loop'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</a:t>
            </a:r>
            <a:r>
              <a:rPr lang="en-US" altLang="en-US" sz="21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endParaRPr lang="en-US" altLang="en-US" sz="33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B7888-DB0C-4701-AB89-3F01B727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579" y="316421"/>
            <a:ext cx="1590260" cy="113107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Output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0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1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2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3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4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 of loop</a:t>
            </a:r>
            <a:r>
              <a:rPr lang="en-US" altLang="en-US" sz="105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40A6BCE-7F77-44B9-82CC-79077EF80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51" y="2109136"/>
            <a:ext cx="1447572" cy="484748"/>
          </a:xfrm>
          <a:prstGeom prst="rect">
            <a:avLst/>
          </a:prstGeom>
          <a:solidFill>
            <a:srgbClr val="FFF7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marL="306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0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00000" indent="-270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4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9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2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5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8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685800" fontAlgn="b">
              <a:buClrTx/>
              <a:buSzTx/>
              <a:buNone/>
            </a:pPr>
            <a:r>
              <a:rPr lang="en-US" sz="2700" dirty="0">
                <a:solidFill>
                  <a:srgbClr val="232F3E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Continue</a:t>
            </a:r>
            <a:endParaRPr lang="en-US" altLang="en-US" sz="2625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5556253-5FF6-4A17-AFFC-5FBB2CD2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140" y="2003881"/>
            <a:ext cx="3846443" cy="80791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0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for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in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range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10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if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5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continue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endParaRPr lang="en-US" altLang="en-US" sz="1050" dirty="0">
              <a:solidFill>
                <a:srgbClr val="80859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80859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'Number is '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+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str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))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'Out of loop'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</a:t>
            </a:r>
            <a:r>
              <a:rPr lang="en-US" altLang="en-US" sz="105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8694CF82-186B-41A1-A1C3-AC76DE09B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891" y="2003881"/>
            <a:ext cx="2314539" cy="80791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Output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0 Number is 1 Number is 2 Number is 3 Number is 4 Number is 6 Number is 7 Number is 8 Number is 9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 of loop</a:t>
            </a:r>
            <a:r>
              <a:rPr lang="en-US" altLang="en-US" sz="105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18B792E-8901-45C5-AF4E-9CA0B26DC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00" y="3637185"/>
            <a:ext cx="1447572" cy="484748"/>
          </a:xfrm>
          <a:prstGeom prst="rect">
            <a:avLst/>
          </a:prstGeom>
          <a:solidFill>
            <a:srgbClr val="FFF7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marL="306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0000" indent="-306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00000" indent="-270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4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2000" indent="-2340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9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2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5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2800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 defTabSz="685800" fontAlgn="b">
              <a:buClrTx/>
              <a:buSzTx/>
              <a:buNone/>
            </a:pPr>
            <a:r>
              <a:rPr lang="en-US" sz="2700" dirty="0">
                <a:solidFill>
                  <a:srgbClr val="232F3E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Pass</a:t>
            </a:r>
            <a:endParaRPr lang="en-US" altLang="en-US" sz="2625" dirty="0"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D82D3C6-F2DE-414A-AC48-F714C70E4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141" y="3609125"/>
            <a:ext cx="3846443" cy="80791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0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for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in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range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10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if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number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==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22519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5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: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pass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80859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'Number is '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+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str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))</a:t>
            </a: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altLang="en-US" sz="1050" dirty="0">
                <a:solidFill>
                  <a:srgbClr val="0069FF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lang="en-US" altLang="en-US" sz="1050" dirty="0">
                <a:solidFill>
                  <a:srgbClr val="08966B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'Out of loop'</a:t>
            </a:r>
            <a:r>
              <a:rPr lang="en-US" altLang="en-US" sz="1050" dirty="0">
                <a:solidFill>
                  <a:srgbClr val="666A7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)</a:t>
            </a:r>
            <a:r>
              <a:rPr lang="en-US" altLang="en-US" sz="105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82AB5590-ED4E-4D0F-86D2-D6F96E2CB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891" y="3609124"/>
            <a:ext cx="2314539" cy="80791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Output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solidFill>
                  <a:srgbClr val="545454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Number is 0 Number is 1 Number is 2 Number is 3 Number is 4 Number is 5 Number is 6 Number is 7 Number is 8 Number is 9 Out of loop</a:t>
            </a:r>
            <a:r>
              <a:rPr lang="en-US" altLang="en-US" sz="105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065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One-Line while Loops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while loop can be specified on one line. If there are multiple statements in the block that makes up the loop body, they can be separated by semicolons (;):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2438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One-Line while Loops (Example)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564132"/>
            <a:ext cx="4810813" cy="3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9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51211-E1B7-46F1-A31C-3CE5C7D4B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sz="2800" b="1" dirty="0">
                <a:latin typeface="Saira SemiCondensed Medium" panose="020B0604020202020204" charset="0"/>
                <a:cs typeface="Saira SemiCondensed Medium" panose="020B0604020202020204" charset="0"/>
              </a:rPr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E81F9-9517-4FB4-8B82-98DA1719C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1497A-DC32-48CB-B733-4721323B36FC}"/>
              </a:ext>
            </a:extLst>
          </p:cNvPr>
          <p:cNvSpPr txBox="1">
            <a:spLocks/>
          </p:cNvSpPr>
          <p:nvPr/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 b="0" i="0" u="none" strike="noStrike" cap="none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r>
              <a:rPr lang="en-GB" dirty="0"/>
              <a:t>List Comprehension</a:t>
            </a:r>
            <a:endParaRPr lang="ar-EG" dirty="0"/>
          </a:p>
        </p:txBody>
      </p:sp>
      <p:pic>
        <p:nvPicPr>
          <p:cNvPr id="10" name="Picture 5" descr="List Comprehension Syntax breakdown">
            <a:extLst>
              <a:ext uri="{FF2B5EF4-FFF2-40B4-BE49-F238E27FC236}">
                <a16:creationId xmlns:a16="http://schemas.microsoft.com/office/drawing/2014/main" id="{1566A447-BC10-411E-AD69-94D6DA9D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48" y="1430148"/>
            <a:ext cx="38481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C2EBF1-76FB-4F6D-8059-1565EC037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671" y="2964957"/>
            <a:ext cx="3326296" cy="123110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h_letters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= []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letter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'human’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: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383A42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h_letters.append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(letter)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h_letters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77AA5A-AFD3-4E1D-B989-1DADB6EC3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839" y="3367378"/>
            <a:ext cx="2186609" cy="30777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5265E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['h', 'u', 'm', 'a', 'n']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517E4C-77DF-4C30-AB14-87CF7B970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671" y="4358389"/>
            <a:ext cx="4532244" cy="61555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h_letters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= [ letter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letter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'human’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(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h_letters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3516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</p:spTree>
    <p:extLst>
      <p:ext uri="{BB962C8B-B14F-4D97-AF65-F5344CB8AC3E}">
        <p14:creationId xmlns:p14="http://schemas.microsoft.com/office/powerpoint/2010/main" val="323903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1-1 Deal with large datasets</a:t>
            </a:r>
            <a:endParaRPr lang="en-GB" sz="3600" dirty="0">
              <a:solidFill>
                <a:schemeClr val="accent6"/>
              </a:solidFill>
            </a:endParaRPr>
          </a:p>
        </p:txBody>
      </p:sp>
      <p:sp>
        <p:nvSpPr>
          <p:cNvPr id="460" name="Google Shape;460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636350" y="1879962"/>
            <a:ext cx="42658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A very common situation in biological research is to have a large collection of data (DNA sequences, SNP positions, gene expression measurements) that all need to be processed in the same way.</a:t>
            </a:r>
            <a:endParaRPr lang="ar-EG" sz="20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pic>
        <p:nvPicPr>
          <p:cNvPr id="2050" name="Picture 2" descr="Image result for large datas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95" y="2374900"/>
            <a:ext cx="3532880" cy="221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89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functions in python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650" y="1442848"/>
            <a:ext cx="4977050" cy="3033900"/>
          </a:xfrm>
        </p:spPr>
        <p:txBody>
          <a:bodyPr/>
          <a:lstStyle/>
          <a:p>
            <a:r>
              <a:rPr lang="en-US" dirty="0"/>
              <a:t>Function in any programming language is a sequence of statements in a certain order, given a name. </a:t>
            </a:r>
          </a:p>
          <a:p>
            <a:r>
              <a:rPr lang="en-US" dirty="0"/>
              <a:t>When called, those statements (function) are executed. </a:t>
            </a:r>
          </a:p>
          <a:p>
            <a:r>
              <a:rPr lang="en-US" dirty="0"/>
              <a:t>So, we don’t have to write the code again and again for each [type of] data that we want to apply it to.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84" y="1695598"/>
            <a:ext cx="2582691" cy="25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4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functions in python (cont.)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650" y="1790700"/>
            <a:ext cx="4977050" cy="2686048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In another words</a:t>
            </a:r>
          </a:p>
          <a:p>
            <a:r>
              <a:rPr lang="en-US" dirty="0"/>
              <a:t>A function is a block of code which only runs when it is called. </a:t>
            </a:r>
          </a:p>
          <a:p>
            <a:r>
              <a:rPr lang="en-US" dirty="0"/>
              <a:t>You can pass data, known as arguments, into a function. </a:t>
            </a:r>
          </a:p>
          <a:p>
            <a:r>
              <a:rPr lang="en-US" dirty="0"/>
              <a:t>A function can return data as a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2050" name="Picture 2" descr="12.5. Returning a value from a function — Runestone Interactive Overvie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334599"/>
            <a:ext cx="1930400" cy="32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24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300" y="2832894"/>
            <a:ext cx="4305175" cy="1377948"/>
          </a:xfrm>
        </p:spPr>
        <p:txBody>
          <a:bodyPr/>
          <a:lstStyle/>
          <a:p>
            <a:r>
              <a:rPr lang="en-US" dirty="0"/>
              <a:t>Will discussed in this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1092200" y="1550500"/>
            <a:ext cx="3249950" cy="12435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Built-in functions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86300" y="1550500"/>
            <a:ext cx="3249950" cy="12435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User-define function</a:t>
            </a:r>
            <a:endParaRPr lang="ar-EG" sz="3600" dirty="0">
              <a:solidFill>
                <a:schemeClr val="accent6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2975920"/>
            <a:ext cx="2459732" cy="808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99" y="3921675"/>
            <a:ext cx="2459731" cy="10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7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syntax in python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F397CEF-C7C5-4950-A75E-AA8BA85B1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3" y="321785"/>
            <a:ext cx="7841023" cy="41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2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function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8750" y="1422400"/>
            <a:ext cx="4977050" cy="939800"/>
          </a:xfrm>
        </p:spPr>
        <p:txBody>
          <a:bodyPr/>
          <a:lstStyle/>
          <a:p>
            <a:r>
              <a:rPr lang="en-US" dirty="0"/>
              <a:t>In Python a function is defined using the </a:t>
            </a:r>
            <a:r>
              <a:rPr lang="en-US" sz="2800" b="1" dirty="0" err="1">
                <a:solidFill>
                  <a:srgbClr val="FFFF00"/>
                </a:solidFill>
              </a:rPr>
              <a:t>def</a:t>
            </a:r>
            <a:r>
              <a:rPr lang="en-US" dirty="0"/>
              <a:t> keyword: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49" y="2362200"/>
            <a:ext cx="610532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5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a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750" y="1442848"/>
            <a:ext cx="4253150" cy="30339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def</a:t>
            </a:r>
            <a:r>
              <a:rPr lang="en-US" dirty="0"/>
              <a:t> statement only creates a function but does not call it. </a:t>
            </a:r>
          </a:p>
          <a:p>
            <a:endParaRPr lang="en-US" dirty="0"/>
          </a:p>
          <a:p>
            <a:r>
              <a:rPr lang="en-US" dirty="0"/>
              <a:t>After the </a:t>
            </a:r>
            <a:r>
              <a:rPr lang="en-US" dirty="0" err="1"/>
              <a:t>def</a:t>
            </a:r>
            <a:r>
              <a:rPr lang="en-US" dirty="0"/>
              <a:t> has run, you can  call (run) the function by adding parentheses after the function’s name.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5376275" y="1442848"/>
            <a:ext cx="3276600" cy="2780994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definition</a:t>
            </a:r>
          </a:p>
          <a:p>
            <a:pPr algn="ctr"/>
            <a:r>
              <a:rPr lang="en-US" sz="2800" dirty="0" err="1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def</a:t>
            </a:r>
            <a:r>
              <a:rPr lang="en-US" sz="2800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my_function</a:t>
            </a:r>
            <a:r>
              <a:rPr lang="en-US" sz="2800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():</a:t>
            </a:r>
          </a:p>
          <a:p>
            <a:pPr algn="ctr"/>
            <a:endParaRPr lang="en-US" sz="2800" dirty="0">
              <a:solidFill>
                <a:schemeClr val="accent6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  <a:p>
            <a:pPr algn="ctr"/>
            <a:r>
              <a:rPr lang="en-US" sz="28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call</a:t>
            </a:r>
          </a:p>
          <a:p>
            <a:pPr algn="ctr"/>
            <a:r>
              <a:rPr lang="en-US" sz="2800" dirty="0" err="1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my_function</a:t>
            </a:r>
            <a:r>
              <a:rPr lang="en-US" sz="2800" dirty="0">
                <a:solidFill>
                  <a:schemeClr val="accent6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91161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71" y="1526712"/>
            <a:ext cx="5312204" cy="95407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6252" y="1526712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definition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6252" y="2678434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call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971" y="2816939"/>
            <a:ext cx="5312204" cy="677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71" y="4035864"/>
            <a:ext cx="5312204" cy="54265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96252" y="3830156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77120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01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function that print your full name, your age and your collage. </a:t>
            </a:r>
          </a:p>
          <a:p>
            <a:r>
              <a:rPr lang="en-US" dirty="0"/>
              <a:t>Then call a function at the body of your code </a:t>
            </a:r>
          </a:p>
          <a:p>
            <a:pPr marL="114300" indent="0">
              <a:buNone/>
            </a:pP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622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01 - Solution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17" y="1830530"/>
            <a:ext cx="7789266" cy="17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Arguments</a:t>
            </a:r>
          </a:p>
        </p:txBody>
      </p:sp>
    </p:spTree>
    <p:extLst>
      <p:ext uri="{BB962C8B-B14F-4D97-AF65-F5344CB8AC3E}">
        <p14:creationId xmlns:p14="http://schemas.microsoft.com/office/powerpoint/2010/main" val="2031533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1-2 When we've needed to store multiple bits of information</a:t>
            </a:r>
            <a:endParaRPr lang="en-GB" sz="3600" dirty="0">
              <a:solidFill>
                <a:schemeClr val="accent6"/>
              </a:solidFill>
            </a:endParaRPr>
          </a:p>
        </p:txBody>
      </p:sp>
      <p:sp>
        <p:nvSpPr>
          <p:cNvPr id="460" name="Google Shape;460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106250" y="2057762"/>
            <a:ext cx="4265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for example, the three DNA sequences as below</a:t>
            </a:r>
            <a:endParaRPr lang="ar-EG" sz="2000" dirty="0">
              <a:solidFill>
                <a:schemeClr val="tx1"/>
              </a:solidFill>
              <a:latin typeface="Saira SemiCondensed Medium" panose="020B0604020202020204" charset="0"/>
              <a:cs typeface="Saira SemiCondensed Medium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75" y="3261004"/>
            <a:ext cx="5366942" cy="11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Arguments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400" y="1366648"/>
            <a:ext cx="6728400" cy="3033900"/>
          </a:xfrm>
        </p:spPr>
        <p:txBody>
          <a:bodyPr/>
          <a:lstStyle/>
          <a:p>
            <a:pPr marL="114300" indent="0">
              <a:buNone/>
            </a:pPr>
            <a:r>
              <a:rPr lang="en-US" sz="2800" b="1" u="sng" dirty="0">
                <a:solidFill>
                  <a:srgbClr val="FFFF00"/>
                </a:solidFill>
              </a:rPr>
              <a:t>Pass Arguments</a:t>
            </a:r>
          </a:p>
          <a:p>
            <a:r>
              <a:rPr lang="en-US" dirty="0"/>
              <a:t>You can send information to a function by passing values, known as arguments. Arguments are declared after the function name in parentheses.</a:t>
            </a:r>
          </a:p>
          <a:p>
            <a:endParaRPr lang="en-US" dirty="0"/>
          </a:p>
          <a:p>
            <a:r>
              <a:rPr lang="en-US" dirty="0"/>
              <a:t>When you call a function with arguments, the values of those arguments are copied to their corresponding parameters inside the function.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3024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Arguments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0" y="1537800"/>
            <a:ext cx="7848600" cy="304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27500" y="2755900"/>
            <a:ext cx="1625600" cy="342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91868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8" name="Rounded Rectangle 7"/>
          <p:cNvSpPr/>
          <p:nvPr/>
        </p:nvSpPr>
        <p:spPr>
          <a:xfrm>
            <a:off x="296252" y="1526712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definition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6252" y="2678434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Function call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252" y="3830156"/>
            <a:ext cx="2764448" cy="954071"/>
          </a:xfrm>
          <a:prstGeom prst="roundRect">
            <a:avLst>
              <a:gd name="adj" fmla="val 479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u="sng" dirty="0">
                <a:solidFill>
                  <a:srgbClr val="FFFF00"/>
                </a:solidFill>
                <a:latin typeface="Saira SemiCondensed Medium" panose="020B0604020202020204" charset="0"/>
                <a:cs typeface="Saira SemiCondensed Medium" panose="020B0604020202020204" charset="0"/>
              </a:rPr>
              <a:t>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75" y="1465467"/>
            <a:ext cx="4192914" cy="1076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75" y="2768285"/>
            <a:ext cx="4192914" cy="774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75" y="4027663"/>
            <a:ext cx="4192913" cy="5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8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Arguments types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graphicFrame>
        <p:nvGraphicFramePr>
          <p:cNvPr id="4" name="Diagram 3"/>
          <p:cNvGraphicFramePr/>
          <p:nvPr/>
        </p:nvGraphicFramePr>
        <p:xfrm>
          <a:off x="546101" y="539750"/>
          <a:ext cx="8094074" cy="367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092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Non-default Arguments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881252"/>
          </a:xfrm>
        </p:spPr>
        <p:txBody>
          <a:bodyPr/>
          <a:lstStyle/>
          <a:p>
            <a:r>
              <a:rPr lang="en-US" dirty="0"/>
              <a:t>Function arguments can have no default values in function define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2" y="2311400"/>
            <a:ext cx="6784035" cy="113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09" y="3567072"/>
            <a:ext cx="6784037" cy="762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09" y="4451284"/>
            <a:ext cx="6784038" cy="5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5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Non-default Arguments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1609724"/>
            <a:ext cx="6576861" cy="765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4950" y="1206806"/>
            <a:ext cx="105522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ar-EG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8037" y="2973387"/>
            <a:ext cx="6600828" cy="1255713"/>
            <a:chOff x="808037" y="2973387"/>
            <a:chExt cx="6600828" cy="12557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037" y="2973387"/>
              <a:ext cx="6600828" cy="125571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2438400" y="3898900"/>
              <a:ext cx="4013200" cy="228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</p:spTree>
    <p:extLst>
      <p:ext uri="{BB962C8B-B14F-4D97-AF65-F5344CB8AC3E}">
        <p14:creationId xmlns:p14="http://schemas.microsoft.com/office/powerpoint/2010/main" val="132924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02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function that print your full name, your age and your collage by using Non-default arguments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0966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02 -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78" y="1791132"/>
            <a:ext cx="7524897" cy="24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22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03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 Python program to print the even numbers from a given list</a:t>
            </a:r>
          </a:p>
          <a:p>
            <a:pPr marL="114300" indent="0">
              <a:buNone/>
            </a:pPr>
            <a:r>
              <a:rPr lang="en-US" dirty="0"/>
              <a:t>	</a:t>
            </a:r>
          </a:p>
          <a:p>
            <a:pPr marL="114300" indent="0">
              <a:buNone/>
            </a:pPr>
            <a:r>
              <a:rPr lang="en-US" dirty="0"/>
              <a:t>	Sample List : [1, 2, 3, 4, 5, 6, 7, 8, 9]</a:t>
            </a:r>
            <a:br>
              <a:rPr lang="en-US" dirty="0"/>
            </a:br>
            <a:r>
              <a:rPr lang="en-US" dirty="0"/>
              <a:t>	Expected Result : [2, 4, 6, 8]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0957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03 -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4" y="1732684"/>
            <a:ext cx="7139671" cy="25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3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1-3 list</a:t>
            </a:r>
            <a:endParaRPr lang="ar-EG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450" y="1365306"/>
            <a:ext cx="7711725" cy="3033900"/>
          </a:xfrm>
        </p:spPr>
        <p:txBody>
          <a:bodyPr/>
          <a:lstStyle/>
          <a:p>
            <a:pPr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A list (also called an array in other programming languages) is a tool that can be used to store multiple pieces of information at once. </a:t>
            </a:r>
          </a:p>
          <a:p>
            <a:pPr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It can also be defined as a variable containing multiple other variables.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074" name="Picture 2" descr="Image result for list in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323526"/>
            <a:ext cx="3528032" cy="14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660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01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973" y="1430148"/>
            <a:ext cx="7219277" cy="772725"/>
          </a:xfrm>
        </p:spPr>
        <p:txBody>
          <a:bodyPr/>
          <a:lstStyle/>
          <a:p>
            <a:r>
              <a:rPr lang="en-US" dirty="0"/>
              <a:t>Write a Python function that takes a number as a parameter and check the number is prime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2426215"/>
            <a:ext cx="2534948" cy="255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36" y="2395220"/>
            <a:ext cx="3308206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8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01 -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24" y="1401473"/>
            <a:ext cx="4626986" cy="33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0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02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 Python function to calculate the factorial of a number (a non-negative integer). The function accepts the number as an argument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2242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02 -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75" y="1709737"/>
            <a:ext cx="4306150" cy="2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Default Arguments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650" y="1392048"/>
            <a:ext cx="6728400" cy="1643252"/>
          </a:xfrm>
        </p:spPr>
        <p:txBody>
          <a:bodyPr/>
          <a:lstStyle/>
          <a:p>
            <a:r>
              <a:rPr lang="en-US" dirty="0"/>
              <a:t>Function arguments can have default values in function define section.</a:t>
            </a:r>
          </a:p>
          <a:p>
            <a:r>
              <a:rPr lang="en-US" dirty="0"/>
              <a:t>We can provide a default value to an argument by using the assignment operator (=).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937596"/>
            <a:ext cx="5440374" cy="872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3875684"/>
            <a:ext cx="5440374" cy="623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4573100"/>
            <a:ext cx="5487138" cy="40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ADAB55-6313-42BC-A851-25F833462376}"/>
                  </a:ext>
                </a:extLst>
              </p14:cNvPr>
              <p14:cNvContentPartPr/>
              <p14:nvPr/>
            </p14:nvContentPartPr>
            <p14:xfrm>
              <a:off x="3301920" y="2806200"/>
              <a:ext cx="3764160" cy="38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ADAB55-6313-42BC-A851-25F8334623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2560" y="2796840"/>
                <a:ext cx="3782880" cy="4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464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Default Arguments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898650"/>
            <a:ext cx="5917406" cy="933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02350" y="1580545"/>
            <a:ext cx="105522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ar-EG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3190569"/>
            <a:ext cx="5917406" cy="5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44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Default Arguments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976997" y="1414562"/>
            <a:ext cx="3845925" cy="46166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42900">
              <a:buClr>
                <a:schemeClr val="accent4"/>
              </a:buClr>
              <a:buSzPts val="1800"/>
              <a:buFont typeface="Inria Sans Light"/>
              <a:buChar char="⬥"/>
            </a:pPr>
            <a:r>
              <a:rPr lang="en-US" sz="24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Is it possible to do that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2173287"/>
            <a:ext cx="6788572" cy="811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12" y="3346129"/>
            <a:ext cx="6745710" cy="12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48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04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function </a:t>
            </a:r>
            <a:r>
              <a:rPr lang="en-US" dirty="0" err="1"/>
              <a:t>showEmployee</a:t>
            </a:r>
            <a:r>
              <a:rPr lang="en-US" dirty="0"/>
              <a:t>() in such a way that it should accept employee name, and it’s salary and display both, and if the salary is missing in function call it should show it as 9000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48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04 -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50" y="1748271"/>
            <a:ext cx="6439109" cy="26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40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GB" dirty="0"/>
              <a:t>3. Keyword Arguments / named Arguments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Keyword arguments are passed by it’s name instead of their position as opposed to positional arguments in the function call. </a:t>
            </a:r>
          </a:p>
          <a:p>
            <a:endParaRPr lang="en-US" dirty="0"/>
          </a:p>
          <a:p>
            <a:r>
              <a:rPr lang="en-US" dirty="0"/>
              <a:t>As a result we don’t have to mind about position of arguments when calling a function.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696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1-4 loop</a:t>
            </a:r>
            <a:endParaRPr lang="ar-EG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1079" y="1551900"/>
            <a:ext cx="3820971" cy="3033900"/>
          </a:xfrm>
        </p:spPr>
        <p:txBody>
          <a:bodyPr/>
          <a:lstStyle/>
          <a:p>
            <a:pPr>
              <a:buClr>
                <a:srgbClr val="FFFF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Is a sequence of instructions that is continually repeated until a certain condition is reached.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122" name="Picture 2" descr="Image result for loo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34" y="1705970"/>
            <a:ext cx="3869141" cy="257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735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GB" dirty="0"/>
              <a:t>3. Keyword Arguments / named Arguments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16" y="1707142"/>
            <a:ext cx="5355700" cy="874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3" y="3428115"/>
            <a:ext cx="4111543" cy="789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536" y="3427229"/>
            <a:ext cx="4052638" cy="777541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5400000">
            <a:off x="3007851" y="1939000"/>
            <a:ext cx="846260" cy="2131971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8" idx="0"/>
          </p:cNvCxnSpPr>
          <p:nvPr/>
        </p:nvCxnSpPr>
        <p:spPr>
          <a:xfrm rot="16200000" flipH="1">
            <a:off x="5132723" y="1946097"/>
            <a:ext cx="845374" cy="2116889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35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GB" dirty="0"/>
              <a:t>3. Keyword Arguments / named Arguments (cont.)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49" y="1747648"/>
            <a:ext cx="6728400" cy="512952"/>
          </a:xfrm>
        </p:spPr>
        <p:txBody>
          <a:bodyPr/>
          <a:lstStyle/>
          <a:p>
            <a:r>
              <a:rPr lang="en-US" dirty="0"/>
              <a:t>1positional, 1 keyword argument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38" y="2171700"/>
            <a:ext cx="5355700" cy="874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7" y="3807329"/>
            <a:ext cx="3110302" cy="737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937" y="3563404"/>
            <a:ext cx="4954390" cy="1225046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5" idx="2"/>
            <a:endCxn id="7" idx="0"/>
          </p:cNvCxnSpPr>
          <p:nvPr/>
        </p:nvCxnSpPr>
        <p:spPr>
          <a:xfrm rot="5400000">
            <a:off x="2845405" y="2087946"/>
            <a:ext cx="760916" cy="2677850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6200000" flipH="1">
            <a:off x="5057165" y="2566736"/>
            <a:ext cx="516991" cy="1476344"/>
          </a:xfrm>
          <a:prstGeom prst="bentConnector3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07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4. Variable Length Arguments </a:t>
            </a:r>
            <a:br>
              <a:rPr lang="en-US" dirty="0"/>
            </a:b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49" y="1747648"/>
            <a:ext cx="6728400" cy="512952"/>
          </a:xfrm>
        </p:spPr>
        <p:txBody>
          <a:bodyPr/>
          <a:lstStyle/>
          <a:p>
            <a:r>
              <a:rPr lang="en-US" dirty="0"/>
              <a:t>Variable length arguments are useful when you want to create functions that take unlimited number of arguments. </a:t>
            </a:r>
          </a:p>
          <a:p>
            <a:r>
              <a:rPr lang="en-US" dirty="0"/>
              <a:t>Unlimited in the sense that you do not know beforehand how many arguments can be passed to your function by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107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4. Variable Length Arguments </a:t>
            </a:r>
            <a:br>
              <a:rPr lang="en-US" dirty="0"/>
            </a:b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r>
              <a:rPr lang="en-US" dirty="0"/>
              <a:t>)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49" y="1747648"/>
            <a:ext cx="6728400" cy="512952"/>
          </a:xfrm>
        </p:spPr>
        <p:txBody>
          <a:bodyPr/>
          <a:lstStyle/>
          <a:p>
            <a:pPr marL="114300" indent="0">
              <a:buNone/>
            </a:pPr>
            <a:r>
              <a:rPr lang="en-US" sz="3200" b="1" dirty="0">
                <a:solidFill>
                  <a:srgbClr val="FFFF66"/>
                </a:solidFill>
              </a:rPr>
              <a:t>*</a:t>
            </a:r>
            <a:r>
              <a:rPr lang="en-US" sz="3200" b="1" dirty="0" err="1">
                <a:solidFill>
                  <a:srgbClr val="FFFF66"/>
                </a:solidFill>
              </a:rPr>
              <a:t>args</a:t>
            </a:r>
            <a:endParaRPr lang="en-US" sz="3200" b="1" dirty="0">
              <a:solidFill>
                <a:srgbClr val="FFFF66"/>
              </a:solidFill>
            </a:endParaRPr>
          </a:p>
          <a:p>
            <a:r>
              <a:rPr lang="en-US" dirty="0"/>
              <a:t>When you prefix a parameter with an asterisk </a:t>
            </a:r>
            <a:r>
              <a:rPr lang="en-US" sz="3200" b="1" dirty="0">
                <a:solidFill>
                  <a:srgbClr val="FFFF66"/>
                </a:solidFill>
              </a:rPr>
              <a:t>*</a:t>
            </a:r>
            <a:r>
              <a:rPr lang="en-US" dirty="0"/>
              <a:t> , it collects all the unmatched positional arguments into a tuple. </a:t>
            </a:r>
          </a:p>
          <a:p>
            <a:r>
              <a:rPr lang="en-US" dirty="0"/>
              <a:t>Because it is a normal tuple object, you can perform any operation that a tuple supports, like indexing, iteration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40159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4. Variable Length Arguments </a:t>
            </a:r>
            <a:br>
              <a:rPr lang="en-US" dirty="0"/>
            </a:b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r>
              <a:rPr lang="en-US" dirty="0"/>
              <a:t>)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838200" y="1852940"/>
            <a:ext cx="7467600" cy="120032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342900">
              <a:buClr>
                <a:schemeClr val="accent4"/>
              </a:buClr>
              <a:buSzPts val="1800"/>
              <a:buFont typeface="Inria Sans Light"/>
              <a:buChar char="⬥"/>
            </a:pPr>
            <a:r>
              <a:rPr lang="en-US" sz="2400" dirty="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Following function prints all the arguments passed to the function as a tuple.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2816753"/>
            <a:ext cx="4680445" cy="18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5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4. Variable Length Arguments </a:t>
            </a:r>
            <a:br>
              <a:rPr lang="en-US" dirty="0"/>
            </a:b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r>
              <a:rPr lang="en-US" dirty="0"/>
              <a:t>)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49" y="1747648"/>
            <a:ext cx="6728400" cy="512952"/>
          </a:xfrm>
        </p:spPr>
        <p:txBody>
          <a:bodyPr/>
          <a:lstStyle/>
          <a:p>
            <a:pPr marL="114300" indent="0">
              <a:buNone/>
            </a:pPr>
            <a:r>
              <a:rPr lang="en-US" sz="3200" b="1" dirty="0">
                <a:solidFill>
                  <a:srgbClr val="FFFF66"/>
                </a:solidFill>
              </a:rPr>
              <a:t>**</a:t>
            </a:r>
            <a:r>
              <a:rPr lang="en-US" sz="3200" b="1" dirty="0" err="1">
                <a:solidFill>
                  <a:srgbClr val="FFFF66"/>
                </a:solidFill>
              </a:rPr>
              <a:t>kwargs</a:t>
            </a:r>
            <a:endParaRPr lang="en-US" sz="3200" b="1" dirty="0">
              <a:solidFill>
                <a:srgbClr val="FFFF66"/>
              </a:solidFill>
            </a:endParaRPr>
          </a:p>
          <a:p>
            <a:r>
              <a:rPr lang="en-US" dirty="0"/>
              <a:t>The </a:t>
            </a:r>
            <a:r>
              <a:rPr lang="en-US" sz="3200" b="1" dirty="0">
                <a:solidFill>
                  <a:srgbClr val="FFFF66"/>
                </a:solidFill>
              </a:rPr>
              <a:t>**</a:t>
            </a:r>
            <a:r>
              <a:rPr lang="en-US" dirty="0"/>
              <a:t> syntax is similar, but it only works for keyword arguments. </a:t>
            </a:r>
          </a:p>
          <a:p>
            <a:r>
              <a:rPr lang="en-US" dirty="0"/>
              <a:t>It collects them into a new dictionary, where the argument names are the keys, and their values are the corresponding dictionary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3646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9" y="855506"/>
            <a:ext cx="7432325" cy="351300"/>
          </a:xfrm>
        </p:spPr>
        <p:txBody>
          <a:bodyPr/>
          <a:lstStyle/>
          <a:p>
            <a:r>
              <a:rPr lang="en-US" dirty="0"/>
              <a:t>4. Variable Length Arguments </a:t>
            </a:r>
            <a:br>
              <a:rPr lang="en-US" dirty="0"/>
            </a:br>
            <a:r>
              <a:rPr lang="en-US" dirty="0"/>
              <a:t>(*</a:t>
            </a:r>
            <a:r>
              <a:rPr lang="en-US" dirty="0" err="1"/>
              <a:t>args</a:t>
            </a:r>
            <a:r>
              <a:rPr lang="en-US" dirty="0"/>
              <a:t> and **</a:t>
            </a:r>
            <a:r>
              <a:rPr lang="en-US" dirty="0" err="1"/>
              <a:t>kwargs</a:t>
            </a:r>
            <a:r>
              <a:rPr lang="en-US" dirty="0"/>
              <a:t>)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2085974"/>
            <a:ext cx="5979062" cy="2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2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05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303" y="1347021"/>
            <a:ext cx="4309723" cy="30339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Write a function func1() such that it can accept a variable length of  argument and print all arguments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071" y="1031156"/>
            <a:ext cx="204787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071" y="1996786"/>
            <a:ext cx="2047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05 - Solution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93" y="1428750"/>
            <a:ext cx="1960852" cy="31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22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Return Statements </a:t>
            </a:r>
          </a:p>
        </p:txBody>
      </p:sp>
    </p:spTree>
    <p:extLst>
      <p:ext uri="{BB962C8B-B14F-4D97-AF65-F5344CB8AC3E}">
        <p14:creationId xmlns:p14="http://schemas.microsoft.com/office/powerpoint/2010/main" val="369806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3- Writing a loop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627298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Value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1859152"/>
          </a:xfrm>
        </p:spPr>
        <p:txBody>
          <a:bodyPr/>
          <a:lstStyle/>
          <a:p>
            <a:r>
              <a:rPr lang="en-US" dirty="0"/>
              <a:t>To return a value from a function, simply use a </a:t>
            </a:r>
            <a:r>
              <a:rPr lang="en-US" sz="3200" b="1" dirty="0">
                <a:solidFill>
                  <a:srgbClr val="FFFF66"/>
                </a:solidFill>
              </a:rPr>
              <a:t>return</a:t>
            </a:r>
            <a:r>
              <a:rPr lang="en-US" dirty="0"/>
              <a:t> statement. </a:t>
            </a:r>
          </a:p>
          <a:p>
            <a:r>
              <a:rPr lang="en-US" dirty="0"/>
              <a:t>Once a return statement is executed, nothing else in the function body is executed.</a:t>
            </a:r>
          </a:p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13756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Value</a:t>
            </a:r>
            <a:r>
              <a:rPr lang="ar-EG" dirty="0"/>
              <a:t> </a:t>
            </a:r>
            <a:r>
              <a:rPr lang="en-US" dirty="0"/>
              <a:t>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50" y="1595408"/>
            <a:ext cx="3148973" cy="1080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50" y="2966395"/>
            <a:ext cx="3148973" cy="1025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777" y="4232518"/>
            <a:ext cx="3141746" cy="55593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467100" y="2139334"/>
            <a:ext cx="1104950" cy="273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57340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Value</a:t>
            </a:r>
            <a:r>
              <a:rPr lang="ar-EG" dirty="0"/>
              <a:t> </a:t>
            </a:r>
            <a:r>
              <a:rPr lang="en-US" dirty="0"/>
              <a:t> (cont.)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77" y="3544701"/>
            <a:ext cx="2499058" cy="813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77" y="4455224"/>
            <a:ext cx="2493323" cy="4411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11977" y="2604676"/>
            <a:ext cx="2499058" cy="857235"/>
            <a:chOff x="2744550" y="1595408"/>
            <a:chExt cx="3148973" cy="10801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4550" y="1595408"/>
              <a:ext cx="3148973" cy="108017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467100" y="2139334"/>
              <a:ext cx="1104950" cy="2736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289596"/>
            <a:ext cx="7094500" cy="1167690"/>
          </a:xfrm>
        </p:spPr>
        <p:txBody>
          <a:bodyPr/>
          <a:lstStyle/>
          <a:p>
            <a:r>
              <a:rPr lang="en-US" dirty="0"/>
              <a:t>Note: a python function always returns a value. So, if you do not include any return statement, it automatically returns </a:t>
            </a:r>
            <a:r>
              <a:rPr lang="en-US" sz="2800" b="1" dirty="0">
                <a:solidFill>
                  <a:srgbClr val="FFFF66"/>
                </a:solidFill>
              </a:rPr>
              <a:t>None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537" y="2604676"/>
            <a:ext cx="2499058" cy="857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37" y="3544701"/>
            <a:ext cx="2499058" cy="813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537" y="4441137"/>
            <a:ext cx="2499058" cy="45528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638800" y="4481174"/>
            <a:ext cx="698500" cy="3072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5909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Multiple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71500" y="1488789"/>
            <a:ext cx="4025900" cy="1167690"/>
          </a:xfrm>
        </p:spPr>
        <p:txBody>
          <a:bodyPr/>
          <a:lstStyle/>
          <a:p>
            <a:r>
              <a:rPr lang="en-US" dirty="0"/>
              <a:t>Python can return multiple values, something missing from many other languages. You can do this by separating return values with a </a:t>
            </a:r>
            <a:r>
              <a:rPr lang="en-US" sz="2800" b="1" dirty="0">
                <a:solidFill>
                  <a:srgbClr val="FFFF66"/>
                </a:solidFill>
              </a:rPr>
              <a:t>comma</a:t>
            </a:r>
            <a:r>
              <a:rPr lang="en-U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23" y="1488789"/>
            <a:ext cx="3753883" cy="1147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824" y="2797812"/>
            <a:ext cx="3753882" cy="10503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824" y="4009584"/>
            <a:ext cx="3753882" cy="7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8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Multiple Values</a:t>
            </a:r>
            <a:r>
              <a:rPr lang="ar-EG" dirty="0"/>
              <a:t> </a:t>
            </a:r>
            <a:r>
              <a:rPr lang="en-US" dirty="0"/>
              <a:t> (cont.)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71500" y="1488789"/>
            <a:ext cx="4025900" cy="1167690"/>
          </a:xfrm>
        </p:spPr>
        <p:txBody>
          <a:bodyPr/>
          <a:lstStyle/>
          <a:p>
            <a:r>
              <a:rPr lang="en-US" dirty="0"/>
              <a:t>When you return multiple values, Python packs them in a single tuple and returns it. </a:t>
            </a:r>
          </a:p>
          <a:p>
            <a:r>
              <a:rPr lang="en-US" dirty="0"/>
              <a:t>You can then use multiple assignment to unpack the parts of the returned tuple.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35" y="1360714"/>
            <a:ext cx="3273616" cy="1026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035" y="2546506"/>
            <a:ext cx="3273616" cy="1291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035" y="3992165"/>
            <a:ext cx="3273617" cy="7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0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06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4216205" cy="3033900"/>
          </a:xfrm>
        </p:spPr>
        <p:txBody>
          <a:bodyPr/>
          <a:lstStyle/>
          <a:p>
            <a:r>
              <a:rPr lang="en-US" dirty="0"/>
              <a:t>Write a function calculation() such that it can accept two variables and calculate the addition and subtraction of it. And also it must return both addition and subtraction in a single return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02" y="1548245"/>
            <a:ext cx="28384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1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06 – Solution </a:t>
            </a:r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11" y="1508845"/>
            <a:ext cx="2899065" cy="2576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08" y="1508845"/>
            <a:ext cx="3382242" cy="29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731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03320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71500" y="1488789"/>
            <a:ext cx="4025900" cy="1167690"/>
          </a:xfrm>
        </p:spPr>
        <p:txBody>
          <a:bodyPr/>
          <a:lstStyle/>
          <a:p>
            <a:r>
              <a:rPr lang="en-US" dirty="0"/>
              <a:t>A recursive function is a function that calls itself and repeats its behavior until some condition is met to return a result.</a:t>
            </a:r>
          </a:p>
        </p:txBody>
      </p:sp>
      <p:pic>
        <p:nvPicPr>
          <p:cNvPr id="2050" name="Picture 2" descr="Recursive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75" y="1206806"/>
            <a:ext cx="3249150" cy="324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4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Recursion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71500" y="1488789"/>
            <a:ext cx="4025900" cy="1167690"/>
          </a:xfrm>
        </p:spPr>
        <p:txBody>
          <a:bodyPr/>
          <a:lstStyle/>
          <a:p>
            <a:r>
              <a:rPr lang="en-US" dirty="0"/>
              <a:t>countdown() is a recursive function that calls itself (</a:t>
            </a:r>
            <a:r>
              <a:rPr lang="en-US" dirty="0" err="1"/>
              <a:t>recurse</a:t>
            </a:r>
            <a:r>
              <a:rPr lang="en-US" dirty="0"/>
              <a:t>) to countdown. </a:t>
            </a:r>
          </a:p>
          <a:p>
            <a:r>
              <a:rPr lang="en-US" dirty="0"/>
              <a:t>If </a:t>
            </a:r>
            <a:r>
              <a:rPr lang="en-US" dirty="0" err="1"/>
              <a:t>num</a:t>
            </a:r>
            <a:r>
              <a:rPr lang="en-US" dirty="0"/>
              <a:t> is 0 or negative, it prints the word “Stop”.</a:t>
            </a:r>
          </a:p>
          <a:p>
            <a:r>
              <a:rPr lang="en-US" dirty="0"/>
              <a:t>Otherwise, it prints </a:t>
            </a:r>
            <a:r>
              <a:rPr lang="en-US" dirty="0" err="1"/>
              <a:t>num</a:t>
            </a:r>
            <a:r>
              <a:rPr lang="en-US" dirty="0"/>
              <a:t> and then calls itself, passing num-1 as an argument.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09" y="1475219"/>
            <a:ext cx="2740940" cy="1576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310" y="3165215"/>
            <a:ext cx="2740938" cy="500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309" y="3778860"/>
            <a:ext cx="2740939" cy="11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01228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154D7DAA196242BB68F48615B7D661" ma:contentTypeVersion="6" ma:contentTypeDescription="Create a new document." ma:contentTypeScope="" ma:versionID="7bf61a14ddebe7e3579615f2a75f5ac2">
  <xsd:schema xmlns:xsd="http://www.w3.org/2001/XMLSchema" xmlns:xs="http://www.w3.org/2001/XMLSchema" xmlns:p="http://schemas.microsoft.com/office/2006/metadata/properties" xmlns:ns2="9f6e25d8-459d-42cc-b484-cea6e4dfffd9" targetNamespace="http://schemas.microsoft.com/office/2006/metadata/properties" ma:root="true" ma:fieldsID="4b838e07748d35903bcefcb40cecda85" ns2:_="">
    <xsd:import namespace="9f6e25d8-459d-42cc-b484-cea6e4dfff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6e25d8-459d-42cc-b484-cea6e4dfff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C4E24C-9C56-4F31-9CCA-61BB6BE01F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BB85BE-0236-4A9F-B9F5-962C5E26009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6B7FA99-4B4E-4C45-885D-C4F43951014D}"/>
</file>

<file path=docProps/app.xml><?xml version="1.0" encoding="utf-8"?>
<Properties xmlns="http://schemas.openxmlformats.org/officeDocument/2006/extended-properties" xmlns:vt="http://schemas.openxmlformats.org/officeDocument/2006/docPropsVTypes">
  <TotalTime>5505</TotalTime>
  <Words>2713</Words>
  <Application>Microsoft Office PowerPoint</Application>
  <PresentationFormat>On-screen Show (16:9)</PresentationFormat>
  <Paragraphs>411</Paragraphs>
  <Slides>106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Helvetica</vt:lpstr>
      <vt:lpstr>Arial</vt:lpstr>
      <vt:lpstr>Wingdings 2</vt:lpstr>
      <vt:lpstr>Wingdings</vt:lpstr>
      <vt:lpstr>Saira SemiCondensed Medium</vt:lpstr>
      <vt:lpstr>Titillium Web</vt:lpstr>
      <vt:lpstr>Inria Sans Light</vt:lpstr>
      <vt:lpstr>Gurney template</vt:lpstr>
      <vt:lpstr>Python Day 2  </vt:lpstr>
      <vt:lpstr>Objectives</vt:lpstr>
      <vt:lpstr>Objectives</vt:lpstr>
      <vt:lpstr>1-Why do we need lists and loops?</vt:lpstr>
      <vt:lpstr>1-1 Deal with large datasets</vt:lpstr>
      <vt:lpstr>1-2 When we've needed to store multiple bits of information</vt:lpstr>
      <vt:lpstr>1-3 list</vt:lpstr>
      <vt:lpstr>1-4 loop</vt:lpstr>
      <vt:lpstr>3- Writing a loop</vt:lpstr>
      <vt:lpstr>PowerPoint Presentation</vt:lpstr>
      <vt:lpstr>PowerPoint Presentation</vt:lpstr>
      <vt:lpstr>PowerPoint Presentation</vt:lpstr>
      <vt:lpstr>3-1 Iterating over lines in a file</vt:lpstr>
      <vt:lpstr>3-1 Iterating over lines in a file - Example</vt:lpstr>
      <vt:lpstr>Solution</vt:lpstr>
      <vt:lpstr>4- Conditions, True and False</vt:lpstr>
      <vt:lpstr>PowerPoint Presentation</vt:lpstr>
      <vt:lpstr>PowerPoint Presentation</vt:lpstr>
      <vt:lpstr>5- If Statement</vt:lpstr>
      <vt:lpstr>If statement</vt:lpstr>
      <vt:lpstr>If statement (Example -1)</vt:lpstr>
      <vt:lpstr>If statement (Example -2)</vt:lpstr>
      <vt:lpstr>If statement (Example -3) List - Loop - If statement example</vt:lpstr>
      <vt:lpstr>If/Else Statement</vt:lpstr>
      <vt:lpstr>If/Else Statement (Example)</vt:lpstr>
      <vt:lpstr>Exercise</vt:lpstr>
      <vt:lpstr>Exercise (solution)</vt:lpstr>
      <vt:lpstr>Multiple conditions elif ("else if")</vt:lpstr>
      <vt:lpstr>Multiple conditions elif ("else if") - Example</vt:lpstr>
      <vt:lpstr>6- While loop</vt:lpstr>
      <vt:lpstr>While loop</vt:lpstr>
      <vt:lpstr>While loop (Example)</vt:lpstr>
      <vt:lpstr>Infinite Loops</vt:lpstr>
      <vt:lpstr>Infinite Loops (Example)</vt:lpstr>
      <vt:lpstr>Infinite Loops (Example)</vt:lpstr>
      <vt:lpstr>7- Exit a Loop with break keyword</vt:lpstr>
      <vt:lpstr>The break Statement</vt:lpstr>
      <vt:lpstr>The break Statement (Example - 1)</vt:lpstr>
      <vt:lpstr>The break Statement (Example - 1)</vt:lpstr>
      <vt:lpstr>The break Statement (Example - 2)</vt:lpstr>
      <vt:lpstr>The break Statement (Example - 3)</vt:lpstr>
      <vt:lpstr>The continue Statement</vt:lpstr>
      <vt:lpstr>The continue Statement (Example)</vt:lpstr>
      <vt:lpstr>The continue Statement (Example - Soln)</vt:lpstr>
      <vt:lpstr>PowerPoint Presentation</vt:lpstr>
      <vt:lpstr>One-Line while Loops</vt:lpstr>
      <vt:lpstr>One-Line while Loops (Example)</vt:lpstr>
      <vt:lpstr>PowerPoint Presentation</vt:lpstr>
      <vt:lpstr>Defining a function</vt:lpstr>
      <vt:lpstr>Introduction to functions in python </vt:lpstr>
      <vt:lpstr>Introduction to functions in python (cont.) </vt:lpstr>
      <vt:lpstr>Types of Function</vt:lpstr>
      <vt:lpstr>PowerPoint Presentation</vt:lpstr>
      <vt:lpstr>Define function </vt:lpstr>
      <vt:lpstr>Call a Function</vt:lpstr>
      <vt:lpstr>Example</vt:lpstr>
      <vt:lpstr>Workshop 01 </vt:lpstr>
      <vt:lpstr>Workshop 01 - Solution </vt:lpstr>
      <vt:lpstr>Arguments</vt:lpstr>
      <vt:lpstr>Arguments</vt:lpstr>
      <vt:lpstr>Arguments (cont.)</vt:lpstr>
      <vt:lpstr>Example</vt:lpstr>
      <vt:lpstr>PowerPoint Presentation</vt:lpstr>
      <vt:lpstr>1. Non-default Arguments</vt:lpstr>
      <vt:lpstr>1. Non-default Arguments (cont.)</vt:lpstr>
      <vt:lpstr>Workshop 02</vt:lpstr>
      <vt:lpstr>Workshop 02 - Solution</vt:lpstr>
      <vt:lpstr>Workshop 03</vt:lpstr>
      <vt:lpstr>Workshop 03 - Solution</vt:lpstr>
      <vt:lpstr>Exercise 01</vt:lpstr>
      <vt:lpstr>Exercise 01 - Solution</vt:lpstr>
      <vt:lpstr>Exercise 02</vt:lpstr>
      <vt:lpstr>Exercise 02 - Solution</vt:lpstr>
      <vt:lpstr>2. Default Arguments</vt:lpstr>
      <vt:lpstr>2. Default Arguments (cont.)</vt:lpstr>
      <vt:lpstr>2. Default Arguments (cont.)</vt:lpstr>
      <vt:lpstr>Workshop 04</vt:lpstr>
      <vt:lpstr>Workshop 04 - Solution</vt:lpstr>
      <vt:lpstr>3. Keyword Arguments / named Arguments</vt:lpstr>
      <vt:lpstr>3. Keyword Arguments / named Arguments (cont.)</vt:lpstr>
      <vt:lpstr>3. Keyword Arguments / named Arguments (cont.)</vt:lpstr>
      <vt:lpstr>4. Variable Length Arguments  (*args and **kwargs)</vt:lpstr>
      <vt:lpstr>4. Variable Length Arguments  (*args and **kwargs) (cont.)</vt:lpstr>
      <vt:lpstr>4. Variable Length Arguments  (*args and **kwargs) (cont.)</vt:lpstr>
      <vt:lpstr>4. Variable Length Arguments  (*args and **kwargs) (cont.)</vt:lpstr>
      <vt:lpstr>4. Variable Length Arguments  (*args and **kwargs) (cont.)</vt:lpstr>
      <vt:lpstr>Workshop 05</vt:lpstr>
      <vt:lpstr>Workshop 05 - Solution</vt:lpstr>
      <vt:lpstr>Return Statements </vt:lpstr>
      <vt:lpstr>Return Value</vt:lpstr>
      <vt:lpstr>Return Value  (cont.)</vt:lpstr>
      <vt:lpstr>Return Value  (cont.)</vt:lpstr>
      <vt:lpstr>Return Multiple Values</vt:lpstr>
      <vt:lpstr>Return Multiple Values  (cont.)</vt:lpstr>
      <vt:lpstr>Workshop 06</vt:lpstr>
      <vt:lpstr>Workshop 06 – Solution </vt:lpstr>
      <vt:lpstr>Recursion</vt:lpstr>
      <vt:lpstr>Recursion</vt:lpstr>
      <vt:lpstr>Recursion - Example</vt:lpstr>
      <vt:lpstr>Workshop 07</vt:lpstr>
      <vt:lpstr>Workshop 07 - Solution</vt:lpstr>
      <vt:lpstr>Lambda Functions</vt:lpstr>
      <vt:lpstr>Lambda Functions</vt:lpstr>
      <vt:lpstr>Lambda Functions (cont.)</vt:lpstr>
      <vt:lpstr>Lambda Functions (Example)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 and Design</dc:title>
  <dc:creator>Ramadan  Mohamed</dc:creator>
  <cp:lastModifiedBy>Fatma El Zhraa Samir</cp:lastModifiedBy>
  <cp:revision>610</cp:revision>
  <dcterms:modified xsi:type="dcterms:W3CDTF">2021-04-05T00:10:37Z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0x01010081154D7DAA196242BB68F48615B7D661</vt:lpwstr>
  </property>
</Properties>
</file>